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74" r:id="rId2"/>
    <p:sldId id="295" r:id="rId3"/>
    <p:sldId id="296" r:id="rId4"/>
    <p:sldId id="276" r:id="rId5"/>
    <p:sldId id="275" r:id="rId6"/>
    <p:sldId id="277" r:id="rId7"/>
    <p:sldId id="278" r:id="rId8"/>
    <p:sldId id="305" r:id="rId9"/>
    <p:sldId id="306" r:id="rId10"/>
    <p:sldId id="307" r:id="rId11"/>
    <p:sldId id="297" r:id="rId12"/>
    <p:sldId id="308" r:id="rId13"/>
    <p:sldId id="298" r:id="rId14"/>
    <p:sldId id="299" r:id="rId15"/>
    <p:sldId id="300" r:id="rId16"/>
    <p:sldId id="301" r:id="rId17"/>
    <p:sldId id="302" r:id="rId18"/>
    <p:sldId id="303" r:id="rId19"/>
    <p:sldId id="287" r:id="rId20"/>
    <p:sldId id="288" r:id="rId21"/>
    <p:sldId id="264" r:id="rId22"/>
    <p:sldId id="266" r:id="rId23"/>
    <p:sldId id="265" r:id="rId24"/>
    <p:sldId id="312" r:id="rId25"/>
    <p:sldId id="313" r:id="rId26"/>
    <p:sldId id="309" r:id="rId27"/>
    <p:sldId id="314" r:id="rId28"/>
    <p:sldId id="310" r:id="rId29"/>
    <p:sldId id="311" r:id="rId30"/>
    <p:sldId id="293"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0" d="100"/>
          <a:sy n="80" d="100"/>
        </p:scale>
        <p:origin x="10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B016C9-6A53-4764-8FDA-B02861BAEF34}" type="datetimeFigureOut">
              <a:rPr lang="en-US" smtClean="0"/>
              <a:t>3/16/2021</a:t>
            </a:fld>
            <a:endParaRPr lang="en-US"/>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977A7E-75CA-4809-95EB-697A1BC71340}" type="slidenum">
              <a:rPr lang="en-US" smtClean="0"/>
              <a:t>‹Nº›</a:t>
            </a:fld>
            <a:endParaRPr lang="en-US"/>
          </a:p>
        </p:txBody>
      </p:sp>
    </p:spTree>
    <p:extLst>
      <p:ext uri="{BB962C8B-B14F-4D97-AF65-F5344CB8AC3E}">
        <p14:creationId xmlns:p14="http://schemas.microsoft.com/office/powerpoint/2010/main" val="166110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60420"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7A148B-4404-4F96-B769-EDC0696BB9A8}" type="slidenum">
              <a:rPr lang="en-US" altLang="en-US"/>
              <a:pPr eaLnBrk="1" hangingPunct="1"/>
              <a:t>4</a:t>
            </a:fld>
            <a:endParaRPr lang="en-US" altLang="en-US"/>
          </a:p>
        </p:txBody>
      </p:sp>
    </p:spTree>
    <p:extLst>
      <p:ext uri="{BB962C8B-B14F-4D97-AF65-F5344CB8AC3E}">
        <p14:creationId xmlns:p14="http://schemas.microsoft.com/office/powerpoint/2010/main" val="35110607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1 Marcador de imagen de diapositiva"/>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2 Marcador de notas"/>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s-PE" altLang="en-US" smtClean="0">
              <a:latin typeface="Arial" panose="020B0604020202020204" pitchFamily="34" charset="0"/>
            </a:endParaRPr>
          </a:p>
        </p:txBody>
      </p:sp>
      <p:sp>
        <p:nvSpPr>
          <p:cNvPr id="65540" name="3 Marcador de número de diapositiva"/>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7251C25-0790-43BC-AABB-AD952C192CC5}" type="slidenum">
              <a:rPr lang="es-PE" altLang="en-US"/>
              <a:pPr eaLnBrk="1" hangingPunct="1"/>
              <a:t>10</a:t>
            </a:fld>
            <a:endParaRPr lang="es-PE" altLang="en-US"/>
          </a:p>
        </p:txBody>
      </p:sp>
    </p:spTree>
    <p:extLst>
      <p:ext uri="{BB962C8B-B14F-4D97-AF65-F5344CB8AC3E}">
        <p14:creationId xmlns:p14="http://schemas.microsoft.com/office/powerpoint/2010/main" val="1619736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Marcador de imagen d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Marcador de nota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smtClean="0"/>
          </a:p>
        </p:txBody>
      </p:sp>
      <p:sp>
        <p:nvSpPr>
          <p:cNvPr id="60420" name="Marcador de número de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665058A4-E37C-449E-B353-98A1B2BE6037}" type="slidenum">
              <a:rPr lang="es-PE" altLang="en-US" smtClean="0"/>
              <a:pPr/>
              <a:t>29</a:t>
            </a:fld>
            <a:endParaRPr lang="es-PE" altLang="en-US" smtClean="0"/>
          </a:p>
        </p:txBody>
      </p:sp>
    </p:spTree>
    <p:extLst>
      <p:ext uri="{BB962C8B-B14F-4D97-AF65-F5344CB8AC3E}">
        <p14:creationId xmlns:p14="http://schemas.microsoft.com/office/powerpoint/2010/main" val="112120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A763B5B6-ACED-4807-84FD-8EF731F8D574}" type="slidenum">
              <a:rPr lang="en-US" altLang="en-US" smtClean="0">
                <a:latin typeface="Arial" panose="020B0604020202020204" pitchFamily="34" charset="0"/>
              </a:rPr>
              <a:pPr>
                <a:spcBef>
                  <a:spcPct val="0"/>
                </a:spcBef>
              </a:pPr>
              <a:t>30</a:t>
            </a:fld>
            <a:endParaRPr lang="en-US" altLang="en-US" smtClean="0">
              <a:latin typeface="Arial" panose="020B0604020202020204" pitchFamily="34" charset="0"/>
            </a:endParaRPr>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en-US"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5806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n-US"/>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editar el estilo de subtítulo del patrón</a:t>
            </a:r>
            <a:endParaRPr lang="en-US"/>
          </a:p>
        </p:txBody>
      </p:sp>
      <p:sp>
        <p:nvSpPr>
          <p:cNvPr id="4" name="Marcador de fecha 3"/>
          <p:cNvSpPr>
            <a:spLocks noGrp="1"/>
          </p:cNvSpPr>
          <p:nvPr>
            <p:ph type="dt" sz="half" idx="10"/>
          </p:nvPr>
        </p:nvSpPr>
        <p:spPr/>
        <p:txBody>
          <a:bodyPr/>
          <a:lstStyle/>
          <a:p>
            <a:fld id="{77D6AAA8-7B6A-434B-93C8-0DAA91EFA23A}" type="datetimeFigureOut">
              <a:rPr lang="en-US" smtClean="0"/>
              <a:t>3/16/2021</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71DC7724-2961-4BBC-A427-CA852D47E888}" type="slidenum">
              <a:rPr lang="en-US" smtClean="0"/>
              <a:t>‹Nº›</a:t>
            </a:fld>
            <a:endParaRPr lang="en-US"/>
          </a:p>
        </p:txBody>
      </p:sp>
    </p:spTree>
    <p:extLst>
      <p:ext uri="{BB962C8B-B14F-4D97-AF65-F5344CB8AC3E}">
        <p14:creationId xmlns:p14="http://schemas.microsoft.com/office/powerpoint/2010/main" val="19862151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texto vertical 2"/>
          <p:cNvSpPr>
            <a:spLocks noGrp="1"/>
          </p:cNvSpPr>
          <p:nvPr>
            <p:ph type="body" orient="vert" idx="1"/>
          </p:nvPr>
        </p:nvSpPr>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77D6AAA8-7B6A-434B-93C8-0DAA91EFA23A}" type="datetimeFigureOut">
              <a:rPr lang="en-US" smtClean="0"/>
              <a:t>3/16/2021</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71DC7724-2961-4BBC-A427-CA852D47E888}" type="slidenum">
              <a:rPr lang="en-US" smtClean="0"/>
              <a:t>‹Nº›</a:t>
            </a:fld>
            <a:endParaRPr lang="en-US"/>
          </a:p>
        </p:txBody>
      </p:sp>
    </p:spTree>
    <p:extLst>
      <p:ext uri="{BB962C8B-B14F-4D97-AF65-F5344CB8AC3E}">
        <p14:creationId xmlns:p14="http://schemas.microsoft.com/office/powerpoint/2010/main" val="2578114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n-US"/>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77D6AAA8-7B6A-434B-93C8-0DAA91EFA23A}" type="datetimeFigureOut">
              <a:rPr lang="en-US" smtClean="0"/>
              <a:t>3/16/2021</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71DC7724-2961-4BBC-A427-CA852D47E888}" type="slidenum">
              <a:rPr lang="en-US" smtClean="0"/>
              <a:t>‹Nº›</a:t>
            </a:fld>
            <a:endParaRPr lang="en-US"/>
          </a:p>
        </p:txBody>
      </p:sp>
    </p:spTree>
    <p:extLst>
      <p:ext uri="{BB962C8B-B14F-4D97-AF65-F5344CB8AC3E}">
        <p14:creationId xmlns:p14="http://schemas.microsoft.com/office/powerpoint/2010/main" val="38488126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ido">
    <p:spTree>
      <p:nvGrpSpPr>
        <p:cNvPr id="1" name=""/>
        <p:cNvGrpSpPr/>
        <p:nvPr/>
      </p:nvGrpSpPr>
      <p:grpSpPr>
        <a:xfrm>
          <a:off x="0" y="0"/>
          <a:ext cx="0" cy="0"/>
          <a:chOff x="0" y="0"/>
          <a:chExt cx="0" cy="0"/>
        </a:xfrm>
      </p:grpSpPr>
      <p:sp>
        <p:nvSpPr>
          <p:cNvPr id="2" name="1 Marcador de contenido"/>
          <p:cNvSpPr>
            <a:spLocks noGrp="1"/>
          </p:cNvSpPr>
          <p:nvPr>
            <p:ph/>
          </p:nvPr>
        </p:nvSpPr>
        <p:spPr>
          <a:xfrm>
            <a:off x="609600" y="274638"/>
            <a:ext cx="10972800" cy="5821362"/>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3" name="Rectangle 19"/>
          <p:cNvSpPr>
            <a:spLocks noGrp="1" noChangeArrowheads="1"/>
          </p:cNvSpPr>
          <p:nvPr>
            <p:ph type="dt" sz="half" idx="10"/>
          </p:nvPr>
        </p:nvSpPr>
        <p:spPr/>
        <p:txBody>
          <a:bodyPr/>
          <a:lstStyle>
            <a:lvl1pPr>
              <a:defRPr/>
            </a:lvl1pPr>
          </a:lstStyle>
          <a:p>
            <a:pPr>
              <a:defRPr/>
            </a:pPr>
            <a:endParaRPr lang="en-US"/>
          </a:p>
        </p:txBody>
      </p:sp>
      <p:sp>
        <p:nvSpPr>
          <p:cNvPr id="4" name="Rectangle 20"/>
          <p:cNvSpPr>
            <a:spLocks noGrp="1" noChangeArrowheads="1"/>
          </p:cNvSpPr>
          <p:nvPr>
            <p:ph type="ftr" sz="quarter" idx="11"/>
          </p:nvPr>
        </p:nvSpPr>
        <p:spPr/>
        <p:txBody>
          <a:bodyPr/>
          <a:lstStyle>
            <a:lvl1pPr>
              <a:defRPr/>
            </a:lvl1pPr>
          </a:lstStyle>
          <a:p>
            <a:pPr>
              <a:defRPr/>
            </a:pPr>
            <a:endParaRPr lang="en-US"/>
          </a:p>
        </p:txBody>
      </p:sp>
      <p:sp>
        <p:nvSpPr>
          <p:cNvPr id="5" name="Rectangle 21"/>
          <p:cNvSpPr>
            <a:spLocks noGrp="1" noChangeArrowheads="1"/>
          </p:cNvSpPr>
          <p:nvPr>
            <p:ph type="sldNum" sz="quarter" idx="12"/>
          </p:nvPr>
        </p:nvSpPr>
        <p:spPr/>
        <p:txBody>
          <a:bodyPr/>
          <a:lstStyle>
            <a:lvl1pPr>
              <a:defRPr/>
            </a:lvl1pPr>
          </a:lstStyle>
          <a:p>
            <a:fld id="{B5FB10FE-E762-4149-8FF5-21ED0EE4A058}" type="slidenum">
              <a:rPr lang="en-US" altLang="en-US"/>
              <a:pPr/>
              <a:t>‹Nº›</a:t>
            </a:fld>
            <a:endParaRPr lang="en-US" altLang="en-US"/>
          </a:p>
        </p:txBody>
      </p:sp>
    </p:spTree>
    <p:extLst>
      <p:ext uri="{BB962C8B-B14F-4D97-AF65-F5344CB8AC3E}">
        <p14:creationId xmlns:p14="http://schemas.microsoft.com/office/powerpoint/2010/main" val="4176832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contenido 2"/>
          <p:cNvSpPr>
            <a:spLocks noGrp="1"/>
          </p:cNvSpPr>
          <p:nvPr>
            <p:ph idx="1"/>
          </p:nvPr>
        </p:nvSpPr>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10"/>
          </p:nvPr>
        </p:nvSpPr>
        <p:spPr/>
        <p:txBody>
          <a:bodyPr/>
          <a:lstStyle/>
          <a:p>
            <a:fld id="{77D6AAA8-7B6A-434B-93C8-0DAA91EFA23A}" type="datetimeFigureOut">
              <a:rPr lang="en-US" smtClean="0"/>
              <a:t>3/16/2021</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71DC7724-2961-4BBC-A427-CA852D47E888}" type="slidenum">
              <a:rPr lang="en-US" smtClean="0"/>
              <a:t>‹Nº›</a:t>
            </a:fld>
            <a:endParaRPr lang="en-US"/>
          </a:p>
        </p:txBody>
      </p:sp>
    </p:spTree>
    <p:extLst>
      <p:ext uri="{BB962C8B-B14F-4D97-AF65-F5344CB8AC3E}">
        <p14:creationId xmlns:p14="http://schemas.microsoft.com/office/powerpoint/2010/main" val="3329027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Editar el estilo de texto del patrón</a:t>
            </a:r>
          </a:p>
        </p:txBody>
      </p:sp>
      <p:sp>
        <p:nvSpPr>
          <p:cNvPr id="4" name="Marcador de fecha 3"/>
          <p:cNvSpPr>
            <a:spLocks noGrp="1"/>
          </p:cNvSpPr>
          <p:nvPr>
            <p:ph type="dt" sz="half" idx="10"/>
          </p:nvPr>
        </p:nvSpPr>
        <p:spPr/>
        <p:txBody>
          <a:bodyPr/>
          <a:lstStyle/>
          <a:p>
            <a:fld id="{77D6AAA8-7B6A-434B-93C8-0DAA91EFA23A}" type="datetimeFigureOut">
              <a:rPr lang="en-US" smtClean="0"/>
              <a:t>3/16/2021</a:t>
            </a:fld>
            <a:endParaRPr lang="en-US"/>
          </a:p>
        </p:txBody>
      </p:sp>
      <p:sp>
        <p:nvSpPr>
          <p:cNvPr id="5" name="Marcador de pie de página 4"/>
          <p:cNvSpPr>
            <a:spLocks noGrp="1"/>
          </p:cNvSpPr>
          <p:nvPr>
            <p:ph type="ftr" sz="quarter" idx="11"/>
          </p:nvPr>
        </p:nvSpPr>
        <p:spPr/>
        <p:txBody>
          <a:bodyPr/>
          <a:lstStyle/>
          <a:p>
            <a:endParaRPr lang="en-US"/>
          </a:p>
        </p:txBody>
      </p:sp>
      <p:sp>
        <p:nvSpPr>
          <p:cNvPr id="6" name="Marcador de número de diapositiva 5"/>
          <p:cNvSpPr>
            <a:spLocks noGrp="1"/>
          </p:cNvSpPr>
          <p:nvPr>
            <p:ph type="sldNum" sz="quarter" idx="12"/>
          </p:nvPr>
        </p:nvSpPr>
        <p:spPr/>
        <p:txBody>
          <a:bodyPr/>
          <a:lstStyle/>
          <a:p>
            <a:fld id="{71DC7724-2961-4BBC-A427-CA852D47E888}" type="slidenum">
              <a:rPr lang="en-US" smtClean="0"/>
              <a:t>‹Nº›</a:t>
            </a:fld>
            <a:endParaRPr lang="en-US"/>
          </a:p>
        </p:txBody>
      </p:sp>
    </p:spTree>
    <p:extLst>
      <p:ext uri="{BB962C8B-B14F-4D97-AF65-F5344CB8AC3E}">
        <p14:creationId xmlns:p14="http://schemas.microsoft.com/office/powerpoint/2010/main" val="17144063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contenido 2"/>
          <p:cNvSpPr>
            <a:spLocks noGrp="1"/>
          </p:cNvSpPr>
          <p:nvPr>
            <p:ph sz="half" idx="1"/>
          </p:nvPr>
        </p:nvSpPr>
        <p:spPr>
          <a:xfrm>
            <a:off x="838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contenido 3"/>
          <p:cNvSpPr>
            <a:spLocks noGrp="1"/>
          </p:cNvSpPr>
          <p:nvPr>
            <p:ph sz="half" idx="2"/>
          </p:nvPr>
        </p:nvSpPr>
        <p:spPr>
          <a:xfrm>
            <a:off x="6172200" y="1825625"/>
            <a:ext cx="5181600" cy="435133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Marcador de fecha 4"/>
          <p:cNvSpPr>
            <a:spLocks noGrp="1"/>
          </p:cNvSpPr>
          <p:nvPr>
            <p:ph type="dt" sz="half" idx="10"/>
          </p:nvPr>
        </p:nvSpPr>
        <p:spPr/>
        <p:txBody>
          <a:bodyPr/>
          <a:lstStyle/>
          <a:p>
            <a:fld id="{77D6AAA8-7B6A-434B-93C8-0DAA91EFA23A}" type="datetimeFigureOut">
              <a:rPr lang="en-US" smtClean="0"/>
              <a:t>3/16/2021</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71DC7724-2961-4BBC-A427-CA852D47E888}" type="slidenum">
              <a:rPr lang="en-US" smtClean="0"/>
              <a:t>‹Nº›</a:t>
            </a:fld>
            <a:endParaRPr lang="en-US"/>
          </a:p>
        </p:txBody>
      </p:sp>
    </p:spTree>
    <p:extLst>
      <p:ext uri="{BB962C8B-B14F-4D97-AF65-F5344CB8AC3E}">
        <p14:creationId xmlns:p14="http://schemas.microsoft.com/office/powerpoint/2010/main" val="4079892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7" name="Marcador de fecha 6"/>
          <p:cNvSpPr>
            <a:spLocks noGrp="1"/>
          </p:cNvSpPr>
          <p:nvPr>
            <p:ph type="dt" sz="half" idx="10"/>
          </p:nvPr>
        </p:nvSpPr>
        <p:spPr/>
        <p:txBody>
          <a:bodyPr/>
          <a:lstStyle/>
          <a:p>
            <a:fld id="{77D6AAA8-7B6A-434B-93C8-0DAA91EFA23A}" type="datetimeFigureOut">
              <a:rPr lang="en-US" smtClean="0"/>
              <a:t>3/16/2021</a:t>
            </a:fld>
            <a:endParaRPr lang="en-US"/>
          </a:p>
        </p:txBody>
      </p:sp>
      <p:sp>
        <p:nvSpPr>
          <p:cNvPr id="8" name="Marcador de pie de página 7"/>
          <p:cNvSpPr>
            <a:spLocks noGrp="1"/>
          </p:cNvSpPr>
          <p:nvPr>
            <p:ph type="ftr" sz="quarter" idx="11"/>
          </p:nvPr>
        </p:nvSpPr>
        <p:spPr/>
        <p:txBody>
          <a:bodyPr/>
          <a:lstStyle/>
          <a:p>
            <a:endParaRPr lang="en-US"/>
          </a:p>
        </p:txBody>
      </p:sp>
      <p:sp>
        <p:nvSpPr>
          <p:cNvPr id="9" name="Marcador de número de diapositiva 8"/>
          <p:cNvSpPr>
            <a:spLocks noGrp="1"/>
          </p:cNvSpPr>
          <p:nvPr>
            <p:ph type="sldNum" sz="quarter" idx="12"/>
          </p:nvPr>
        </p:nvSpPr>
        <p:spPr/>
        <p:txBody>
          <a:bodyPr/>
          <a:lstStyle/>
          <a:p>
            <a:fld id="{71DC7724-2961-4BBC-A427-CA852D47E888}" type="slidenum">
              <a:rPr lang="en-US" smtClean="0"/>
              <a:t>‹Nº›</a:t>
            </a:fld>
            <a:endParaRPr lang="en-US"/>
          </a:p>
        </p:txBody>
      </p:sp>
    </p:spTree>
    <p:extLst>
      <p:ext uri="{BB962C8B-B14F-4D97-AF65-F5344CB8AC3E}">
        <p14:creationId xmlns:p14="http://schemas.microsoft.com/office/powerpoint/2010/main" val="39145526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n-US"/>
          </a:p>
        </p:txBody>
      </p:sp>
      <p:sp>
        <p:nvSpPr>
          <p:cNvPr id="3" name="Marcador de fecha 2"/>
          <p:cNvSpPr>
            <a:spLocks noGrp="1"/>
          </p:cNvSpPr>
          <p:nvPr>
            <p:ph type="dt" sz="half" idx="10"/>
          </p:nvPr>
        </p:nvSpPr>
        <p:spPr/>
        <p:txBody>
          <a:bodyPr/>
          <a:lstStyle/>
          <a:p>
            <a:fld id="{77D6AAA8-7B6A-434B-93C8-0DAA91EFA23A}" type="datetimeFigureOut">
              <a:rPr lang="en-US" smtClean="0"/>
              <a:t>3/16/2021</a:t>
            </a:fld>
            <a:endParaRPr lang="en-US"/>
          </a:p>
        </p:txBody>
      </p:sp>
      <p:sp>
        <p:nvSpPr>
          <p:cNvPr id="4" name="Marcador de pie de página 3"/>
          <p:cNvSpPr>
            <a:spLocks noGrp="1"/>
          </p:cNvSpPr>
          <p:nvPr>
            <p:ph type="ftr" sz="quarter" idx="11"/>
          </p:nvPr>
        </p:nvSpPr>
        <p:spPr/>
        <p:txBody>
          <a:bodyPr/>
          <a:lstStyle/>
          <a:p>
            <a:endParaRPr lang="en-US"/>
          </a:p>
        </p:txBody>
      </p:sp>
      <p:sp>
        <p:nvSpPr>
          <p:cNvPr id="5" name="Marcador de número de diapositiva 4"/>
          <p:cNvSpPr>
            <a:spLocks noGrp="1"/>
          </p:cNvSpPr>
          <p:nvPr>
            <p:ph type="sldNum" sz="quarter" idx="12"/>
          </p:nvPr>
        </p:nvSpPr>
        <p:spPr/>
        <p:txBody>
          <a:bodyPr/>
          <a:lstStyle/>
          <a:p>
            <a:fld id="{71DC7724-2961-4BBC-A427-CA852D47E888}" type="slidenum">
              <a:rPr lang="en-US" smtClean="0"/>
              <a:t>‹Nº›</a:t>
            </a:fld>
            <a:endParaRPr lang="en-US"/>
          </a:p>
        </p:txBody>
      </p:sp>
    </p:spTree>
    <p:extLst>
      <p:ext uri="{BB962C8B-B14F-4D97-AF65-F5344CB8AC3E}">
        <p14:creationId xmlns:p14="http://schemas.microsoft.com/office/powerpoint/2010/main" val="3652014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77D6AAA8-7B6A-434B-93C8-0DAA91EFA23A}" type="datetimeFigureOut">
              <a:rPr lang="en-US" smtClean="0"/>
              <a:t>3/16/2021</a:t>
            </a:fld>
            <a:endParaRPr lang="en-US"/>
          </a:p>
        </p:txBody>
      </p:sp>
      <p:sp>
        <p:nvSpPr>
          <p:cNvPr id="3" name="Marcador de pie de página 2"/>
          <p:cNvSpPr>
            <a:spLocks noGrp="1"/>
          </p:cNvSpPr>
          <p:nvPr>
            <p:ph type="ftr" sz="quarter" idx="11"/>
          </p:nvPr>
        </p:nvSpPr>
        <p:spPr/>
        <p:txBody>
          <a:bodyPr/>
          <a:lstStyle/>
          <a:p>
            <a:endParaRPr lang="en-US"/>
          </a:p>
        </p:txBody>
      </p:sp>
      <p:sp>
        <p:nvSpPr>
          <p:cNvPr id="4" name="Marcador de número de diapositiva 3"/>
          <p:cNvSpPr>
            <a:spLocks noGrp="1"/>
          </p:cNvSpPr>
          <p:nvPr>
            <p:ph type="sldNum" sz="quarter" idx="12"/>
          </p:nvPr>
        </p:nvSpPr>
        <p:spPr/>
        <p:txBody>
          <a:bodyPr/>
          <a:lstStyle/>
          <a:p>
            <a:fld id="{71DC7724-2961-4BBC-A427-CA852D47E888}" type="slidenum">
              <a:rPr lang="en-US" smtClean="0"/>
              <a:t>‹Nº›</a:t>
            </a:fld>
            <a:endParaRPr lang="en-US"/>
          </a:p>
        </p:txBody>
      </p:sp>
    </p:spTree>
    <p:extLst>
      <p:ext uri="{BB962C8B-B14F-4D97-AF65-F5344CB8AC3E}">
        <p14:creationId xmlns:p14="http://schemas.microsoft.com/office/powerpoint/2010/main" val="3168133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n-US"/>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77D6AAA8-7B6A-434B-93C8-0DAA91EFA23A}" type="datetimeFigureOut">
              <a:rPr lang="en-US" smtClean="0"/>
              <a:t>3/16/2021</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71DC7724-2961-4BBC-A427-CA852D47E888}" type="slidenum">
              <a:rPr lang="en-US" smtClean="0"/>
              <a:t>‹Nº›</a:t>
            </a:fld>
            <a:endParaRPr lang="en-US"/>
          </a:p>
        </p:txBody>
      </p:sp>
    </p:spTree>
    <p:extLst>
      <p:ext uri="{BB962C8B-B14F-4D97-AF65-F5344CB8AC3E}">
        <p14:creationId xmlns:p14="http://schemas.microsoft.com/office/powerpoint/2010/main" val="39210074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n-US"/>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Editar el estilo de texto del patrón</a:t>
            </a:r>
          </a:p>
        </p:txBody>
      </p:sp>
      <p:sp>
        <p:nvSpPr>
          <p:cNvPr id="5" name="Marcador de fecha 4"/>
          <p:cNvSpPr>
            <a:spLocks noGrp="1"/>
          </p:cNvSpPr>
          <p:nvPr>
            <p:ph type="dt" sz="half" idx="10"/>
          </p:nvPr>
        </p:nvSpPr>
        <p:spPr/>
        <p:txBody>
          <a:bodyPr/>
          <a:lstStyle/>
          <a:p>
            <a:fld id="{77D6AAA8-7B6A-434B-93C8-0DAA91EFA23A}" type="datetimeFigureOut">
              <a:rPr lang="en-US" smtClean="0"/>
              <a:t>3/16/2021</a:t>
            </a:fld>
            <a:endParaRPr lang="en-US"/>
          </a:p>
        </p:txBody>
      </p:sp>
      <p:sp>
        <p:nvSpPr>
          <p:cNvPr id="6" name="Marcador de pie de página 5"/>
          <p:cNvSpPr>
            <a:spLocks noGrp="1"/>
          </p:cNvSpPr>
          <p:nvPr>
            <p:ph type="ftr" sz="quarter" idx="11"/>
          </p:nvPr>
        </p:nvSpPr>
        <p:spPr/>
        <p:txBody>
          <a:bodyPr/>
          <a:lstStyle/>
          <a:p>
            <a:endParaRPr lang="en-US"/>
          </a:p>
        </p:txBody>
      </p:sp>
      <p:sp>
        <p:nvSpPr>
          <p:cNvPr id="7" name="Marcador de número de diapositiva 6"/>
          <p:cNvSpPr>
            <a:spLocks noGrp="1"/>
          </p:cNvSpPr>
          <p:nvPr>
            <p:ph type="sldNum" sz="quarter" idx="12"/>
          </p:nvPr>
        </p:nvSpPr>
        <p:spPr/>
        <p:txBody>
          <a:bodyPr/>
          <a:lstStyle/>
          <a:p>
            <a:fld id="{71DC7724-2961-4BBC-A427-CA852D47E888}" type="slidenum">
              <a:rPr lang="en-US" smtClean="0"/>
              <a:t>‹Nº›</a:t>
            </a:fld>
            <a:endParaRPr lang="en-US"/>
          </a:p>
        </p:txBody>
      </p:sp>
    </p:spTree>
    <p:extLst>
      <p:ext uri="{BB962C8B-B14F-4D97-AF65-F5344CB8AC3E}">
        <p14:creationId xmlns:p14="http://schemas.microsoft.com/office/powerpoint/2010/main" val="17203589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n-US"/>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Editar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D6AAA8-7B6A-434B-93C8-0DAA91EFA23A}" type="datetimeFigureOut">
              <a:rPr lang="en-US" smtClean="0"/>
              <a:t>3/16/2021</a:t>
            </a:fld>
            <a:endParaRPr lang="en-US"/>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DC7724-2961-4BBC-A427-CA852D47E888}" type="slidenum">
              <a:rPr lang="en-US" smtClean="0"/>
              <a:t>‹Nº›</a:t>
            </a:fld>
            <a:endParaRPr lang="en-US"/>
          </a:p>
        </p:txBody>
      </p:sp>
    </p:spTree>
    <p:extLst>
      <p:ext uri="{BB962C8B-B14F-4D97-AF65-F5344CB8AC3E}">
        <p14:creationId xmlns:p14="http://schemas.microsoft.com/office/powerpoint/2010/main" val="16678304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hyperlink" Target="http://www.siquierotransgenicos.cl/2014/05/21/cultivos-transgenicos-impactos-socio-economicos-y-ambientales-a-nivel-mundial-1996-2012/" TargetMode="Externa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6.xml"/><Relationship Id="rId5" Type="http://schemas.openxmlformats.org/officeDocument/2006/relationships/image" Target="../media/image47.jpeg"/><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1.xml"/><Relationship Id="rId5" Type="http://schemas.openxmlformats.org/officeDocument/2006/relationships/image" Target="../media/image57.jpeg"/><Relationship Id="rId4" Type="http://schemas.openxmlformats.org/officeDocument/2006/relationships/image" Target="../media/image56.png"/></Relationships>
</file>

<file path=ppt/slides/_rels/slide27.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hyperlink" Target="mailto:lgomero@raaa.org.pe"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0.jpeg"/><Relationship Id="rId4" Type="http://schemas.openxmlformats.org/officeDocument/2006/relationships/hyperlink" Target="http://www.raaa.org.pe/"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s://www.bioversityinternational.org/fileadmin/user_upload/online_library/Mainstreaming_Agrobiodiversity/Mainstreaming_Agrobiodiversity_Sustainable_Food_Systems_WEB.pdf"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7" Type="http://schemas.openxmlformats.org/officeDocument/2006/relationships/hyperlink" Target="http://apega.pe/" TargetMode="External"/><Relationship Id="rId2" Type="http://schemas.openxmlformats.org/officeDocument/2006/relationships/image" Target="../media/image18.jpeg"/><Relationship Id="rId1" Type="http://schemas.openxmlformats.org/officeDocument/2006/relationships/slideLayout" Target="../slideLayouts/slideLayout7.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5247861" y="5657671"/>
            <a:ext cx="6456459" cy="1138773"/>
          </a:xfrm>
          <a:prstGeom prst="rect">
            <a:avLst/>
          </a:prstGeom>
        </p:spPr>
        <p:txBody>
          <a:bodyPr wrap="square">
            <a:spAutoFit/>
          </a:bodyPr>
          <a:lstStyle/>
          <a:p>
            <a:r>
              <a:rPr lang="es-PE" altLang="en-US" sz="1700" b="1" dirty="0">
                <a:latin typeface="Arial" panose="020B0604020202020204" pitchFamily="34" charset="0"/>
                <a:cs typeface="Arial" panose="020B0604020202020204" pitchFamily="34" charset="0"/>
              </a:rPr>
              <a:t>Ing. Luis Gomero </a:t>
            </a:r>
            <a:r>
              <a:rPr lang="es-PE" altLang="en-US" sz="1700" b="1" dirty="0" smtClean="0">
                <a:latin typeface="Arial" panose="020B0604020202020204" pitchFamily="34" charset="0"/>
                <a:cs typeface="Arial" panose="020B0604020202020204" pitchFamily="34" charset="0"/>
              </a:rPr>
              <a:t>Osorio</a:t>
            </a:r>
          </a:p>
          <a:p>
            <a:r>
              <a:rPr lang="es-PE" altLang="en-US" sz="1700" b="1" dirty="0" smtClean="0">
                <a:latin typeface="Arial" panose="020B0604020202020204" pitchFamily="34" charset="0"/>
                <a:cs typeface="Arial" panose="020B0604020202020204" pitchFamily="34" charset="0"/>
              </a:rPr>
              <a:t>Presidente del Consorcio Agroecologico Peruano-CAP</a:t>
            </a:r>
            <a:endParaRPr lang="es-PE" altLang="en-US" sz="1700" b="1" dirty="0">
              <a:latin typeface="Arial" panose="020B0604020202020204" pitchFamily="34" charset="0"/>
              <a:cs typeface="Arial" panose="020B0604020202020204" pitchFamily="34" charset="0"/>
            </a:endParaRPr>
          </a:p>
          <a:p>
            <a:r>
              <a:rPr lang="es-PE" altLang="en-US" sz="1700" b="1" dirty="0">
                <a:latin typeface="Arial" panose="020B0604020202020204" pitchFamily="34" charset="0"/>
                <a:cs typeface="Arial" panose="020B0604020202020204" pitchFamily="34" charset="0"/>
              </a:rPr>
              <a:t>Coordinador Nacional Ejecutivo de la </a:t>
            </a:r>
            <a:r>
              <a:rPr lang="es-PE" altLang="en-US" sz="1700" b="1" dirty="0" smtClean="0">
                <a:latin typeface="Arial" panose="020B0604020202020204" pitchFamily="34" charset="0"/>
                <a:cs typeface="Arial" panose="020B0604020202020204" pitchFamily="34" charset="0"/>
              </a:rPr>
              <a:t>RAAA</a:t>
            </a:r>
          </a:p>
          <a:p>
            <a:r>
              <a:rPr lang="es-PE" altLang="en-US" sz="1700" b="1" dirty="0" smtClean="0">
                <a:latin typeface="Arial" panose="020B0604020202020204" pitchFamily="34" charset="0"/>
                <a:cs typeface="Arial" panose="020B0604020202020204" pitchFamily="34" charset="0"/>
              </a:rPr>
              <a:t>Docente de la Universidad Científica del Sur</a:t>
            </a:r>
            <a:endParaRPr lang="es-PE" altLang="en-US" sz="1700" b="1" dirty="0">
              <a:latin typeface="Arial" panose="020B0604020202020204" pitchFamily="34" charset="0"/>
              <a:cs typeface="Arial" panose="020B0604020202020204" pitchFamily="34" charset="0"/>
            </a:endParaRPr>
          </a:p>
        </p:txBody>
      </p:sp>
      <p:pic>
        <p:nvPicPr>
          <p:cNvPr id="9" name="Picture 5" descr="RAAA 200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110473" y="280290"/>
            <a:ext cx="1289851" cy="1289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age3.png"/>
          <p:cNvPicPr/>
          <p:nvPr/>
        </p:nvPicPr>
        <p:blipFill>
          <a:blip r:embed="rId3"/>
          <a:srcRect b="16326"/>
          <a:stretch>
            <a:fillRect/>
          </a:stretch>
        </p:blipFill>
        <p:spPr>
          <a:xfrm>
            <a:off x="159415" y="280291"/>
            <a:ext cx="1891596" cy="1289851"/>
          </a:xfrm>
          <a:prstGeom prst="rect">
            <a:avLst/>
          </a:prstGeom>
          <a:ln/>
        </p:spPr>
      </p:pic>
      <p:sp>
        <p:nvSpPr>
          <p:cNvPr id="2" name="Rectángulo 1"/>
          <p:cNvSpPr/>
          <p:nvPr/>
        </p:nvSpPr>
        <p:spPr>
          <a:xfrm>
            <a:off x="550983" y="1891392"/>
            <a:ext cx="11243145" cy="892552"/>
          </a:xfrm>
          <a:prstGeom prst="rect">
            <a:avLst/>
          </a:prstGeom>
        </p:spPr>
        <p:txBody>
          <a:bodyPr wrap="square">
            <a:spAutoFit/>
          </a:bodyPr>
          <a:lstStyle/>
          <a:p>
            <a:pPr algn="ctr"/>
            <a:r>
              <a:rPr lang="es-ES" sz="2600" b="1" dirty="0" smtClean="0">
                <a:solidFill>
                  <a:srgbClr val="000000"/>
                </a:solidFill>
                <a:latin typeface="Arial" panose="020B0604020202020204" pitchFamily="34" charset="0"/>
                <a:cs typeface="Arial" panose="020B0604020202020204" pitchFamily="34" charset="0"/>
              </a:rPr>
              <a:t>Experiencia de incidencia publica para la ampliación de la ley de </a:t>
            </a:r>
            <a:r>
              <a:rPr lang="es-ES" sz="2600" b="1" dirty="0" err="1" smtClean="0">
                <a:solidFill>
                  <a:srgbClr val="000000"/>
                </a:solidFill>
                <a:latin typeface="Arial" panose="020B0604020202020204" pitchFamily="34" charset="0"/>
                <a:cs typeface="Arial" panose="020B0604020202020204" pitchFamily="34" charset="0"/>
              </a:rPr>
              <a:t>de</a:t>
            </a:r>
            <a:r>
              <a:rPr lang="es-ES" sz="2600" b="1" dirty="0" smtClean="0">
                <a:solidFill>
                  <a:srgbClr val="000000"/>
                </a:solidFill>
                <a:latin typeface="Arial" panose="020B0604020202020204" pitchFamily="34" charset="0"/>
                <a:cs typeface="Arial" panose="020B0604020202020204" pitchFamily="34" charset="0"/>
              </a:rPr>
              <a:t> </a:t>
            </a:r>
            <a:r>
              <a:rPr lang="es-ES" sz="2600" b="1" dirty="0">
                <a:solidFill>
                  <a:srgbClr val="000000"/>
                </a:solidFill>
                <a:latin typeface="Arial" panose="020B0604020202020204" pitchFamily="34" charset="0"/>
                <a:cs typeface="Arial" panose="020B0604020202020204" pitchFamily="34" charset="0"/>
              </a:rPr>
              <a:t>moratoria a los transgénicos </a:t>
            </a:r>
            <a:r>
              <a:rPr lang="es-ES" sz="2600" b="1" dirty="0" smtClean="0">
                <a:solidFill>
                  <a:srgbClr val="000000"/>
                </a:solidFill>
                <a:latin typeface="Arial" panose="020B0604020202020204" pitchFamily="34" charset="0"/>
                <a:cs typeface="Arial" panose="020B0604020202020204" pitchFamily="34" charset="0"/>
              </a:rPr>
              <a:t>en el Perú</a:t>
            </a:r>
            <a:endParaRPr lang="en-US" sz="2400" b="1" dirty="0">
              <a:latin typeface="Arial" panose="020B0604020202020204" pitchFamily="34" charset="0"/>
              <a:cs typeface="Arial" panose="020B0604020202020204" pitchFamily="34" charset="0"/>
            </a:endParaRPr>
          </a:p>
        </p:txBody>
      </p:sp>
      <p:pic>
        <p:nvPicPr>
          <p:cNvPr id="12" name="Google Shape;111;p1"/>
          <p:cNvPicPr preferRelativeResize="0"/>
          <p:nvPr/>
        </p:nvPicPr>
        <p:blipFill rotWithShape="1">
          <a:blip r:embed="rId4">
            <a:alphaModFix/>
          </a:blip>
          <a:srcRect l="28856" t="25830" r="29114" b="23511"/>
          <a:stretch/>
        </p:blipFill>
        <p:spPr>
          <a:xfrm>
            <a:off x="4482193" y="280290"/>
            <a:ext cx="1159328" cy="1405123"/>
          </a:xfrm>
          <a:prstGeom prst="rect">
            <a:avLst/>
          </a:prstGeom>
          <a:noFill/>
          <a:ln>
            <a:noFill/>
          </a:ln>
        </p:spPr>
      </p:pic>
      <p:pic>
        <p:nvPicPr>
          <p:cNvPr id="13" name="Imagen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61887" y="2846563"/>
            <a:ext cx="7421335" cy="2748488"/>
          </a:xfrm>
          <a:prstGeom prst="rect">
            <a:avLst/>
          </a:prstGeom>
        </p:spPr>
      </p:pic>
    </p:spTree>
    <p:extLst>
      <p:ext uri="{BB962C8B-B14F-4D97-AF65-F5344CB8AC3E}">
        <p14:creationId xmlns:p14="http://schemas.microsoft.com/office/powerpoint/2010/main" val="31141775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0" descr="maiz monsato B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362" y="2905954"/>
            <a:ext cx="2874963" cy="2157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7" name="8 Imagen" descr="DSC00577.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453313" y="4500564"/>
            <a:ext cx="2786062" cy="209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9 Imagen" descr="DSC00456.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3314" y="285750"/>
            <a:ext cx="2643187" cy="198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9" name="Picture 3" descr="maiz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10438" y="2428876"/>
            <a:ext cx="2813050" cy="185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0" name="17 CuadroTexto"/>
          <p:cNvSpPr txBox="1">
            <a:spLocks noChangeArrowheads="1"/>
          </p:cNvSpPr>
          <p:nvPr/>
        </p:nvSpPr>
        <p:spPr bwMode="auto">
          <a:xfrm>
            <a:off x="1499774" y="2428876"/>
            <a:ext cx="2870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s-PE" altLang="en-US" sz="2400" b="1" dirty="0">
                <a:latin typeface="Tahoma" panose="020B0604030504040204" pitchFamily="34" charset="0"/>
                <a:cs typeface="Tahoma" panose="020B0604030504040204" pitchFamily="34" charset="0"/>
              </a:rPr>
              <a:t>Maíz Transgénico</a:t>
            </a:r>
          </a:p>
        </p:txBody>
      </p:sp>
      <p:sp>
        <p:nvSpPr>
          <p:cNvPr id="41991" name="12 Llamada de flecha a la derecha"/>
          <p:cNvSpPr>
            <a:spLocks noChangeArrowheads="1"/>
          </p:cNvSpPr>
          <p:nvPr/>
        </p:nvSpPr>
        <p:spPr bwMode="auto">
          <a:xfrm>
            <a:off x="4620813" y="2331245"/>
            <a:ext cx="2714625" cy="3214687"/>
          </a:xfrm>
          <a:prstGeom prst="rightArrowCallout">
            <a:avLst>
              <a:gd name="adj1" fmla="val 13936"/>
              <a:gd name="adj2" fmla="val 10921"/>
              <a:gd name="adj3" fmla="val 23491"/>
              <a:gd name="adj4" fmla="val 58440"/>
            </a:avLst>
          </a:prstGeom>
          <a:solidFill>
            <a:schemeClr val="accent1"/>
          </a:solidFill>
          <a:ln w="9525" algn="ctr">
            <a:solidFill>
              <a:schemeClr val="tx1"/>
            </a:solidFill>
            <a:round/>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s-PE" altLang="en-US" sz="2000" b="1" dirty="0">
              <a:solidFill>
                <a:srgbClr val="003300"/>
              </a:solidFill>
              <a:latin typeface="Tahoma" panose="020B0604030504040204" pitchFamily="34" charset="0"/>
              <a:cs typeface="Tahoma" panose="020B0604030504040204" pitchFamily="34" charset="0"/>
            </a:endParaRPr>
          </a:p>
          <a:p>
            <a:pPr eaLnBrk="1" hangingPunct="1"/>
            <a:r>
              <a:rPr lang="es-PE" altLang="en-US" sz="2000" b="1" dirty="0">
                <a:solidFill>
                  <a:srgbClr val="003300"/>
                </a:solidFill>
                <a:latin typeface="Tahoma" panose="020B0604030504040204" pitchFamily="34" charset="0"/>
                <a:cs typeface="Tahoma" panose="020B0604030504040204" pitchFamily="34" charset="0"/>
              </a:rPr>
              <a:t>Contaminación genética a variedades locales y parientes silvestres</a:t>
            </a:r>
          </a:p>
        </p:txBody>
      </p:sp>
      <p:sp>
        <p:nvSpPr>
          <p:cNvPr id="2" name="CuadroTexto 1"/>
          <p:cNvSpPr txBox="1"/>
          <p:nvPr/>
        </p:nvSpPr>
        <p:spPr>
          <a:xfrm>
            <a:off x="437322" y="430531"/>
            <a:ext cx="6873116" cy="1477328"/>
          </a:xfrm>
          <a:prstGeom prst="rect">
            <a:avLst/>
          </a:prstGeom>
          <a:noFill/>
        </p:spPr>
        <p:txBody>
          <a:bodyPr wrap="square" rtlCol="0">
            <a:spAutoFit/>
          </a:bodyPr>
          <a:lstStyle/>
          <a:p>
            <a:r>
              <a:rPr lang="es-PE" sz="3000" b="1" dirty="0" smtClean="0">
                <a:solidFill>
                  <a:srgbClr val="FF0000"/>
                </a:solidFill>
                <a:latin typeface="Arial" panose="020B0604020202020204" pitchFamily="34" charset="0"/>
                <a:cs typeface="Arial" panose="020B0604020202020204" pitchFamily="34" charset="0"/>
              </a:rPr>
              <a:t>El mayor riesgo es la contaminación Genética a nuestras variedades locales y parientes silvestres.</a:t>
            </a:r>
            <a:endParaRPr lang="en-US" sz="30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254935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9218" t="40827" r="9957" b="27655"/>
          <a:stretch/>
        </p:blipFill>
        <p:spPr>
          <a:xfrm>
            <a:off x="763275" y="2403636"/>
            <a:ext cx="10995639" cy="2277836"/>
          </a:xfrm>
          <a:prstGeom prst="rect">
            <a:avLst/>
          </a:prstGeom>
        </p:spPr>
      </p:pic>
      <p:sp>
        <p:nvSpPr>
          <p:cNvPr id="3" name="CuadroTexto 2"/>
          <p:cNvSpPr txBox="1"/>
          <p:nvPr/>
        </p:nvSpPr>
        <p:spPr>
          <a:xfrm>
            <a:off x="1749287" y="1264257"/>
            <a:ext cx="5851858" cy="584775"/>
          </a:xfrm>
          <a:prstGeom prst="rect">
            <a:avLst/>
          </a:prstGeom>
          <a:noFill/>
        </p:spPr>
        <p:txBody>
          <a:bodyPr wrap="none" rtlCol="0">
            <a:spAutoFit/>
          </a:bodyPr>
          <a:lstStyle/>
          <a:p>
            <a:r>
              <a:rPr lang="es-PE" sz="3200" dirty="0" smtClean="0">
                <a:solidFill>
                  <a:srgbClr val="FF0000"/>
                </a:solidFill>
                <a:latin typeface="Arial Black" panose="020B0A04020102020204" pitchFamily="34" charset="0"/>
              </a:rPr>
              <a:t>Objetivos</a:t>
            </a:r>
            <a:r>
              <a:rPr lang="en-US" sz="3200" dirty="0" smtClean="0">
                <a:solidFill>
                  <a:srgbClr val="FF0000"/>
                </a:solidFill>
                <a:latin typeface="Arial Black" panose="020B0A04020102020204" pitchFamily="34" charset="0"/>
              </a:rPr>
              <a:t> de la </a:t>
            </a:r>
            <a:r>
              <a:rPr lang="es-PE" sz="3200" dirty="0" smtClean="0">
                <a:solidFill>
                  <a:srgbClr val="FF0000"/>
                </a:solidFill>
                <a:latin typeface="Arial Black" panose="020B0A04020102020204" pitchFamily="34" charset="0"/>
              </a:rPr>
              <a:t>campaña </a:t>
            </a:r>
            <a:endParaRPr lang="en-US" sz="32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9036564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p:cNvPicPr>
            <a:picLocks noChangeAspect="1"/>
          </p:cNvPicPr>
          <p:nvPr/>
        </p:nvPicPr>
        <p:blipFill rotWithShape="1">
          <a:blip r:embed="rId2"/>
          <a:srcRect l="5466" t="14538" r="5895" b="1512"/>
          <a:stretch/>
        </p:blipFill>
        <p:spPr>
          <a:xfrm>
            <a:off x="457201" y="694803"/>
            <a:ext cx="11421835" cy="5746818"/>
          </a:xfrm>
          <a:prstGeom prst="rect">
            <a:avLst/>
          </a:prstGeom>
        </p:spPr>
      </p:pic>
    </p:spTree>
    <p:extLst>
      <p:ext uri="{BB962C8B-B14F-4D97-AF65-F5344CB8AC3E}">
        <p14:creationId xmlns:p14="http://schemas.microsoft.com/office/powerpoint/2010/main" val="19949426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9142" t="25285" r="15988" b="2537"/>
          <a:stretch/>
        </p:blipFill>
        <p:spPr>
          <a:xfrm>
            <a:off x="928854" y="1453243"/>
            <a:ext cx="9884920" cy="5062452"/>
          </a:xfrm>
          <a:prstGeom prst="rect">
            <a:avLst/>
          </a:prstGeom>
        </p:spPr>
      </p:pic>
      <p:sp>
        <p:nvSpPr>
          <p:cNvPr id="3" name="CuadroTexto 2"/>
          <p:cNvSpPr txBox="1"/>
          <p:nvPr/>
        </p:nvSpPr>
        <p:spPr>
          <a:xfrm>
            <a:off x="2059388" y="389614"/>
            <a:ext cx="6847516" cy="646331"/>
          </a:xfrm>
          <a:prstGeom prst="rect">
            <a:avLst/>
          </a:prstGeom>
          <a:noFill/>
        </p:spPr>
        <p:txBody>
          <a:bodyPr wrap="none" rtlCol="0">
            <a:spAutoFit/>
          </a:bodyPr>
          <a:lstStyle/>
          <a:p>
            <a:r>
              <a:rPr lang="es-PE" sz="3600" b="1" dirty="0" smtClean="0">
                <a:solidFill>
                  <a:srgbClr val="FF0000"/>
                </a:solidFill>
              </a:rPr>
              <a:t>Clave estratégica para la incidencia</a:t>
            </a:r>
            <a:endParaRPr lang="en-US" sz="3600" b="1" dirty="0">
              <a:solidFill>
                <a:srgbClr val="FF0000"/>
              </a:solidFill>
            </a:endParaRPr>
          </a:p>
        </p:txBody>
      </p:sp>
    </p:spTree>
    <p:extLst>
      <p:ext uri="{BB962C8B-B14F-4D97-AF65-F5344CB8AC3E}">
        <p14:creationId xmlns:p14="http://schemas.microsoft.com/office/powerpoint/2010/main" val="15252981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5743" t="13240" r="5748"/>
          <a:stretch/>
        </p:blipFill>
        <p:spPr>
          <a:xfrm>
            <a:off x="421419" y="728798"/>
            <a:ext cx="10891581" cy="5671746"/>
          </a:xfrm>
          <a:prstGeom prst="rect">
            <a:avLst/>
          </a:prstGeom>
        </p:spPr>
      </p:pic>
    </p:spTree>
    <p:extLst>
      <p:ext uri="{BB962C8B-B14F-4D97-AF65-F5344CB8AC3E}">
        <p14:creationId xmlns:p14="http://schemas.microsoft.com/office/powerpoint/2010/main" val="25322412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5288" t="10558" r="6504" b="8510"/>
          <a:stretch/>
        </p:blipFill>
        <p:spPr>
          <a:xfrm>
            <a:off x="212271" y="967002"/>
            <a:ext cx="11650404" cy="5678728"/>
          </a:xfrm>
          <a:prstGeom prst="rect">
            <a:avLst/>
          </a:prstGeom>
        </p:spPr>
      </p:pic>
      <p:sp>
        <p:nvSpPr>
          <p:cNvPr id="3" name="CuadroTexto 2"/>
          <p:cNvSpPr txBox="1"/>
          <p:nvPr/>
        </p:nvSpPr>
        <p:spPr>
          <a:xfrm>
            <a:off x="1564207" y="275031"/>
            <a:ext cx="9514784" cy="523220"/>
          </a:xfrm>
          <a:prstGeom prst="rect">
            <a:avLst/>
          </a:prstGeom>
          <a:noFill/>
        </p:spPr>
        <p:txBody>
          <a:bodyPr wrap="none" rtlCol="0">
            <a:spAutoFit/>
          </a:bodyPr>
          <a:lstStyle/>
          <a:p>
            <a:r>
              <a:rPr lang="es-PE" sz="2800" b="1" dirty="0" smtClean="0">
                <a:solidFill>
                  <a:srgbClr val="FF0000"/>
                </a:solidFill>
                <a:latin typeface="Arial Black" panose="020B0A04020102020204" pitchFamily="34" charset="0"/>
              </a:rPr>
              <a:t>Definición de mensajes claves para la campaña</a:t>
            </a:r>
            <a:endParaRPr lang="en-US" sz="2800" b="1"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val="3452778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6990" t="22177" r="6003" b="8239"/>
          <a:stretch/>
        </p:blipFill>
        <p:spPr>
          <a:xfrm>
            <a:off x="516364" y="922350"/>
            <a:ext cx="11266109" cy="4786686"/>
          </a:xfrm>
          <a:prstGeom prst="rect">
            <a:avLst/>
          </a:prstGeom>
        </p:spPr>
      </p:pic>
    </p:spTree>
    <p:extLst>
      <p:ext uri="{BB962C8B-B14F-4D97-AF65-F5344CB8AC3E}">
        <p14:creationId xmlns:p14="http://schemas.microsoft.com/office/powerpoint/2010/main" val="23906767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5588" t="12394" r="6460" b="12177"/>
          <a:stretch/>
        </p:blipFill>
        <p:spPr>
          <a:xfrm>
            <a:off x="341981" y="1017766"/>
            <a:ext cx="11099586" cy="5057030"/>
          </a:xfrm>
          <a:prstGeom prst="rect">
            <a:avLst/>
          </a:prstGeom>
        </p:spPr>
      </p:pic>
    </p:spTree>
    <p:extLst>
      <p:ext uri="{BB962C8B-B14F-4D97-AF65-F5344CB8AC3E}">
        <p14:creationId xmlns:p14="http://schemas.microsoft.com/office/powerpoint/2010/main" val="447676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6533" t="16069" r="11791" b="6502"/>
          <a:stretch/>
        </p:blipFill>
        <p:spPr>
          <a:xfrm>
            <a:off x="1060823" y="898497"/>
            <a:ext cx="10846210" cy="5462545"/>
          </a:xfrm>
          <a:prstGeom prst="rect">
            <a:avLst/>
          </a:prstGeom>
        </p:spPr>
      </p:pic>
    </p:spTree>
    <p:extLst>
      <p:ext uri="{BB962C8B-B14F-4D97-AF65-F5344CB8AC3E}">
        <p14:creationId xmlns:p14="http://schemas.microsoft.com/office/powerpoint/2010/main" val="30071129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81200" y="274638"/>
            <a:ext cx="7620000" cy="706090"/>
          </a:xfrm>
        </p:spPr>
        <p:txBody>
          <a:bodyPr>
            <a:normAutofit/>
          </a:bodyPr>
          <a:lstStyle/>
          <a:p>
            <a:pPr algn="ctr"/>
            <a:r>
              <a:rPr lang="es-PE" sz="3200" b="1" dirty="0" smtClean="0">
                <a:solidFill>
                  <a:srgbClr val="FF0000"/>
                </a:solidFill>
                <a:latin typeface="Arial" panose="020B0604020202020204" pitchFamily="34" charset="0"/>
                <a:cs typeface="Arial" panose="020B0604020202020204" pitchFamily="34" charset="0"/>
              </a:rPr>
              <a:t>Análisis económico - Algodón </a:t>
            </a:r>
            <a:endParaRPr lang="es-PE" sz="3200" b="1" dirty="0">
              <a:solidFill>
                <a:srgbClr val="FF0000"/>
              </a:solidFill>
              <a:latin typeface="Arial" panose="020B0604020202020204" pitchFamily="34" charset="0"/>
              <a:cs typeface="Arial" panose="020B0604020202020204" pitchFamily="34" charset="0"/>
            </a:endParaRPr>
          </a:p>
        </p:txBody>
      </p:sp>
      <p:graphicFrame>
        <p:nvGraphicFramePr>
          <p:cNvPr id="3" name="2 Tabla"/>
          <p:cNvGraphicFramePr>
            <a:graphicFrameLocks noGrp="1"/>
          </p:cNvGraphicFramePr>
          <p:nvPr>
            <p:extLst/>
          </p:nvPr>
        </p:nvGraphicFramePr>
        <p:xfrm>
          <a:off x="3919624" y="1218370"/>
          <a:ext cx="8064896" cy="5061007"/>
        </p:xfrm>
        <a:graphic>
          <a:graphicData uri="http://schemas.openxmlformats.org/drawingml/2006/table">
            <a:tbl>
              <a:tblPr firstRow="1" firstCol="1" bandRow="1"/>
              <a:tblGrid>
                <a:gridCol w="3410740">
                  <a:extLst>
                    <a:ext uri="{9D8B030D-6E8A-4147-A177-3AD203B41FA5}">
                      <a16:colId xmlns:a16="http://schemas.microsoft.com/office/drawing/2014/main" val="20000"/>
                    </a:ext>
                  </a:extLst>
                </a:gridCol>
                <a:gridCol w="2138036">
                  <a:extLst>
                    <a:ext uri="{9D8B030D-6E8A-4147-A177-3AD203B41FA5}">
                      <a16:colId xmlns:a16="http://schemas.microsoft.com/office/drawing/2014/main" val="20001"/>
                    </a:ext>
                  </a:extLst>
                </a:gridCol>
                <a:gridCol w="2516120">
                  <a:extLst>
                    <a:ext uri="{9D8B030D-6E8A-4147-A177-3AD203B41FA5}">
                      <a16:colId xmlns:a16="http://schemas.microsoft.com/office/drawing/2014/main" val="20002"/>
                    </a:ext>
                  </a:extLst>
                </a:gridCol>
              </a:tblGrid>
              <a:tr h="1224890">
                <a:tc>
                  <a:txBody>
                    <a:bodyPr/>
                    <a:lstStyle/>
                    <a:p>
                      <a:pPr algn="ctr">
                        <a:lnSpc>
                          <a:spcPct val="115000"/>
                        </a:lnSpc>
                        <a:spcAft>
                          <a:spcPts val="0"/>
                        </a:spcAft>
                      </a:pPr>
                      <a:r>
                        <a:rPr lang="es-PE" sz="1800" b="1" dirty="0">
                          <a:solidFill>
                            <a:srgbClr val="000000"/>
                          </a:solidFill>
                          <a:effectLst/>
                          <a:latin typeface="Calibri"/>
                          <a:ea typeface="Times New Roman"/>
                          <a:cs typeface="Calibri"/>
                        </a:rPr>
                        <a:t>Análisis de Rentabilidad</a:t>
                      </a:r>
                      <a:endParaRPr lang="es-PE" sz="1800" b="1" dirty="0">
                        <a:effectLst/>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CDDD"/>
                    </a:solidFill>
                  </a:tcPr>
                </a:tc>
                <a:tc>
                  <a:txBody>
                    <a:bodyPr/>
                    <a:lstStyle/>
                    <a:p>
                      <a:pPr algn="ctr">
                        <a:lnSpc>
                          <a:spcPct val="115000"/>
                        </a:lnSpc>
                        <a:spcAft>
                          <a:spcPts val="0"/>
                        </a:spcAft>
                      </a:pPr>
                      <a:r>
                        <a:rPr lang="es-PE" sz="1800" b="1" dirty="0">
                          <a:solidFill>
                            <a:srgbClr val="000000"/>
                          </a:solidFill>
                          <a:effectLst/>
                          <a:latin typeface="Calibri"/>
                          <a:ea typeface="Times New Roman"/>
                          <a:cs typeface="Calibri"/>
                        </a:rPr>
                        <a:t>Algodón Sin OVM Variedad </a:t>
                      </a:r>
                      <a:r>
                        <a:rPr lang="es-PE" sz="1800" b="1" dirty="0" err="1">
                          <a:solidFill>
                            <a:srgbClr val="000000"/>
                          </a:solidFill>
                          <a:effectLst/>
                          <a:latin typeface="Calibri"/>
                          <a:ea typeface="Times New Roman"/>
                          <a:cs typeface="Calibri"/>
                        </a:rPr>
                        <a:t>Tanguis</a:t>
                      </a:r>
                      <a:r>
                        <a:rPr lang="es-PE" sz="1800" b="1" dirty="0">
                          <a:solidFill>
                            <a:srgbClr val="000000"/>
                          </a:solidFill>
                          <a:effectLst/>
                          <a:latin typeface="Calibri"/>
                          <a:ea typeface="Times New Roman"/>
                          <a:cs typeface="Calibri"/>
                        </a:rPr>
                        <a:t> y </a:t>
                      </a:r>
                      <a:r>
                        <a:rPr lang="es-PE" sz="1800" b="1" dirty="0" err="1" smtClean="0">
                          <a:solidFill>
                            <a:srgbClr val="000000"/>
                          </a:solidFill>
                          <a:effectLst/>
                          <a:latin typeface="Calibri"/>
                          <a:ea typeface="Times New Roman"/>
                          <a:cs typeface="Calibri"/>
                        </a:rPr>
                        <a:t>Hazzera</a:t>
                      </a:r>
                      <a:r>
                        <a:rPr lang="es-PE" sz="1800" b="1" dirty="0" smtClean="0">
                          <a:solidFill>
                            <a:srgbClr val="000000"/>
                          </a:solidFill>
                          <a:effectLst/>
                          <a:latin typeface="Calibri"/>
                          <a:ea typeface="Times New Roman"/>
                          <a:cs typeface="Calibri"/>
                        </a:rPr>
                        <a:t> </a:t>
                      </a:r>
                      <a:r>
                        <a:rPr lang="es-PE" sz="1800" b="1" dirty="0">
                          <a:solidFill>
                            <a:srgbClr val="000000"/>
                          </a:solidFill>
                          <a:effectLst/>
                          <a:latin typeface="Calibri"/>
                          <a:ea typeface="Times New Roman"/>
                          <a:cs typeface="Calibri"/>
                        </a:rPr>
                        <a:t>(Promedio) - Tecnología Alta</a:t>
                      </a:r>
                      <a:endParaRPr lang="es-PE" sz="1800" b="1" dirty="0">
                        <a:effectLst/>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CDDD"/>
                    </a:solidFill>
                  </a:tcPr>
                </a:tc>
                <a:tc>
                  <a:txBody>
                    <a:bodyPr/>
                    <a:lstStyle/>
                    <a:p>
                      <a:pPr algn="ctr">
                        <a:lnSpc>
                          <a:spcPct val="115000"/>
                        </a:lnSpc>
                        <a:spcAft>
                          <a:spcPts val="0"/>
                        </a:spcAft>
                      </a:pPr>
                      <a:r>
                        <a:rPr lang="es-PE" sz="1800" b="1" dirty="0">
                          <a:solidFill>
                            <a:srgbClr val="000000"/>
                          </a:solidFill>
                          <a:effectLst/>
                          <a:latin typeface="Calibri"/>
                          <a:ea typeface="Times New Roman"/>
                          <a:cs typeface="Calibri"/>
                        </a:rPr>
                        <a:t>Algodón con OVM comparado con Algodón convencional manejado con tecnología media</a:t>
                      </a:r>
                      <a:endParaRPr lang="es-PE" sz="1800" b="1" dirty="0">
                        <a:effectLst/>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3CDDD"/>
                    </a:solidFill>
                  </a:tcPr>
                </a:tc>
                <a:extLst>
                  <a:ext uri="{0D108BD9-81ED-4DB2-BD59-A6C34878D82A}">
                    <a16:rowId xmlns:a16="http://schemas.microsoft.com/office/drawing/2014/main" val="10000"/>
                  </a:ext>
                </a:extLst>
              </a:tr>
              <a:tr h="306223">
                <a:tc>
                  <a:txBody>
                    <a:bodyPr/>
                    <a:lstStyle/>
                    <a:p>
                      <a:pPr>
                        <a:lnSpc>
                          <a:spcPct val="115000"/>
                        </a:lnSpc>
                        <a:spcAft>
                          <a:spcPts val="0"/>
                        </a:spcAft>
                      </a:pPr>
                      <a:r>
                        <a:rPr lang="es-PE" sz="1800" dirty="0">
                          <a:solidFill>
                            <a:srgbClr val="000000"/>
                          </a:solidFill>
                          <a:effectLst/>
                          <a:latin typeface="Calibri"/>
                          <a:ea typeface="Times New Roman"/>
                          <a:cs typeface="Calibri"/>
                        </a:rPr>
                        <a:t>Rendimiento (kg/ha) </a:t>
                      </a:r>
                      <a:endParaRPr lang="es-PE"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es-PE" sz="1800">
                          <a:solidFill>
                            <a:srgbClr val="000000"/>
                          </a:solidFill>
                          <a:effectLst/>
                          <a:latin typeface="Calibri"/>
                          <a:ea typeface="Times New Roman"/>
                          <a:cs typeface="Calibri"/>
                        </a:rPr>
                        <a:t>4370</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es-PE" sz="1800">
                          <a:solidFill>
                            <a:srgbClr val="000000"/>
                          </a:solidFill>
                          <a:effectLst/>
                          <a:latin typeface="Calibri"/>
                          <a:ea typeface="Times New Roman"/>
                          <a:cs typeface="Calibri"/>
                        </a:rPr>
                        <a:t>3680</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06223">
                <a:tc>
                  <a:txBody>
                    <a:bodyPr/>
                    <a:lstStyle/>
                    <a:p>
                      <a:pPr>
                        <a:lnSpc>
                          <a:spcPct val="115000"/>
                        </a:lnSpc>
                        <a:spcAft>
                          <a:spcPts val="0"/>
                        </a:spcAft>
                      </a:pPr>
                      <a:r>
                        <a:rPr lang="es-PE" sz="1800" dirty="0">
                          <a:solidFill>
                            <a:srgbClr val="000000"/>
                          </a:solidFill>
                          <a:effectLst/>
                          <a:latin typeface="Calibri"/>
                          <a:ea typeface="Times New Roman"/>
                          <a:cs typeface="Calibri"/>
                        </a:rPr>
                        <a:t>Precio (S/KG.)</a:t>
                      </a:r>
                      <a:endParaRPr lang="es-PE"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es-PE" sz="1800" dirty="0">
                          <a:solidFill>
                            <a:srgbClr val="000000"/>
                          </a:solidFill>
                          <a:effectLst/>
                          <a:latin typeface="Calibri"/>
                          <a:ea typeface="Times New Roman"/>
                          <a:cs typeface="Calibri"/>
                        </a:rPr>
                        <a:t>3.04</a:t>
                      </a:r>
                      <a:endParaRPr lang="es-PE" sz="1800" dirty="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es-PE" sz="1800">
                          <a:solidFill>
                            <a:srgbClr val="000000"/>
                          </a:solidFill>
                          <a:effectLst/>
                          <a:latin typeface="Calibri"/>
                          <a:ea typeface="Times New Roman"/>
                          <a:cs typeface="Calibri"/>
                        </a:rPr>
                        <a:t>3.04</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06223">
                <a:tc>
                  <a:txBody>
                    <a:bodyPr/>
                    <a:lstStyle/>
                    <a:p>
                      <a:pPr>
                        <a:lnSpc>
                          <a:spcPct val="115000"/>
                        </a:lnSpc>
                        <a:spcAft>
                          <a:spcPts val="0"/>
                        </a:spcAft>
                      </a:pPr>
                      <a:r>
                        <a:rPr lang="es-PE" sz="1800">
                          <a:solidFill>
                            <a:srgbClr val="000000"/>
                          </a:solidFill>
                          <a:effectLst/>
                          <a:latin typeface="Calibri"/>
                          <a:ea typeface="Times New Roman"/>
                          <a:cs typeface="Calibri"/>
                        </a:rPr>
                        <a:t>Valor bruto de la producción</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es-PE" sz="1800">
                          <a:solidFill>
                            <a:srgbClr val="000000"/>
                          </a:solidFill>
                          <a:effectLst/>
                          <a:latin typeface="Calibri"/>
                          <a:ea typeface="Times New Roman"/>
                          <a:cs typeface="Calibri"/>
                        </a:rPr>
                        <a:t>13284.8</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es-PE" sz="1800">
                          <a:solidFill>
                            <a:srgbClr val="000000"/>
                          </a:solidFill>
                          <a:effectLst/>
                          <a:latin typeface="Calibri"/>
                          <a:ea typeface="Times New Roman"/>
                          <a:cs typeface="Calibri"/>
                        </a:rPr>
                        <a:t>11187.2</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06223">
                <a:tc>
                  <a:txBody>
                    <a:bodyPr/>
                    <a:lstStyle/>
                    <a:p>
                      <a:pPr>
                        <a:lnSpc>
                          <a:spcPct val="115000"/>
                        </a:lnSpc>
                        <a:spcAft>
                          <a:spcPts val="0"/>
                        </a:spcAft>
                      </a:pPr>
                      <a:r>
                        <a:rPr lang="es-PE" sz="1800">
                          <a:solidFill>
                            <a:srgbClr val="000000"/>
                          </a:solidFill>
                          <a:effectLst/>
                          <a:latin typeface="Calibri"/>
                          <a:ea typeface="Times New Roman"/>
                          <a:cs typeface="Calibri"/>
                        </a:rPr>
                        <a:t>Utilidad </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es-PE" sz="1800">
                          <a:solidFill>
                            <a:srgbClr val="000000"/>
                          </a:solidFill>
                          <a:effectLst/>
                          <a:latin typeface="Calibri"/>
                          <a:ea typeface="Times New Roman"/>
                          <a:cs typeface="Calibri"/>
                        </a:rPr>
                        <a:t>5124.8</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es-PE" sz="1800">
                          <a:solidFill>
                            <a:srgbClr val="000000"/>
                          </a:solidFill>
                          <a:effectLst/>
                          <a:latin typeface="Calibri"/>
                          <a:ea typeface="Times New Roman"/>
                          <a:cs typeface="Calibri"/>
                        </a:rPr>
                        <a:t>3216.4</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06223">
                <a:tc>
                  <a:txBody>
                    <a:bodyPr/>
                    <a:lstStyle/>
                    <a:p>
                      <a:pPr>
                        <a:lnSpc>
                          <a:spcPct val="115000"/>
                        </a:lnSpc>
                        <a:spcAft>
                          <a:spcPts val="0"/>
                        </a:spcAft>
                      </a:pPr>
                      <a:r>
                        <a:rPr lang="es-PE" sz="1800">
                          <a:solidFill>
                            <a:srgbClr val="000000"/>
                          </a:solidFill>
                          <a:effectLst/>
                          <a:latin typeface="Calibri"/>
                          <a:ea typeface="Times New Roman"/>
                          <a:cs typeface="Calibri"/>
                        </a:rPr>
                        <a:t>Índice de rentabilidad</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es-PE" sz="1800">
                          <a:solidFill>
                            <a:srgbClr val="000000"/>
                          </a:solidFill>
                          <a:effectLst/>
                          <a:latin typeface="Calibri"/>
                          <a:ea typeface="Times New Roman"/>
                          <a:cs typeface="Calibri"/>
                        </a:rPr>
                        <a:t>0.63</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es-PE" sz="1800">
                          <a:solidFill>
                            <a:srgbClr val="000000"/>
                          </a:solidFill>
                          <a:effectLst/>
                          <a:latin typeface="Calibri"/>
                          <a:ea typeface="Times New Roman"/>
                          <a:cs typeface="Calibri"/>
                        </a:rPr>
                        <a:t>0.40</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06223">
                <a:tc gridSpan="3">
                  <a:txBody>
                    <a:bodyPr/>
                    <a:lstStyle/>
                    <a:p>
                      <a:pPr algn="ctr">
                        <a:lnSpc>
                          <a:spcPct val="115000"/>
                        </a:lnSpc>
                        <a:spcAft>
                          <a:spcPts val="0"/>
                        </a:spcAft>
                      </a:pPr>
                      <a:r>
                        <a:rPr lang="es-PE" sz="1800">
                          <a:solidFill>
                            <a:srgbClr val="000000"/>
                          </a:solidFill>
                          <a:effectLst/>
                          <a:latin typeface="Calibri"/>
                          <a:ea typeface="Times New Roman"/>
                          <a:cs typeface="Calibri"/>
                        </a:rPr>
                        <a:t>Fuentes utilizadas para el análisis de rendimientos : </a:t>
                      </a:r>
                      <a:endParaRPr lang="es-PE" sz="1800">
                        <a:effectLst/>
                        <a:latin typeface="Calibri"/>
                        <a:ea typeface="Calibri"/>
                        <a:cs typeface="Times New Roman"/>
                      </a:endParaRPr>
                    </a:p>
                  </a:txBody>
                  <a:tcPr marL="44450" marR="4445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10006"/>
                  </a:ext>
                </a:extLst>
              </a:tr>
              <a:tr h="650572">
                <a:tc gridSpan="3">
                  <a:txBody>
                    <a:bodyPr/>
                    <a:lstStyle/>
                    <a:p>
                      <a:pPr>
                        <a:lnSpc>
                          <a:spcPct val="115000"/>
                        </a:lnSpc>
                        <a:spcAft>
                          <a:spcPts val="0"/>
                        </a:spcAft>
                      </a:pPr>
                      <a:r>
                        <a:rPr lang="es-PE" sz="1400" u="sng" dirty="0">
                          <a:solidFill>
                            <a:srgbClr val="0000FF"/>
                          </a:solidFill>
                          <a:effectLst/>
                          <a:latin typeface="Calibri"/>
                          <a:ea typeface="Times New Roman"/>
                          <a:cs typeface="Calibri"/>
                          <a:hlinkClick r:id="rId2"/>
                        </a:rPr>
                        <a:t>http://www.siquierotransgenicos.cl/2014/05/21/cultivos-transgenicos-impactos-socio-economicos-y-ambientales-a-nivel-mundial-1996-2012/</a:t>
                      </a:r>
                      <a:endParaRPr lang="es-PE" sz="1400" dirty="0">
                        <a:effectLst/>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10007"/>
                  </a:ext>
                </a:extLst>
              </a:tr>
              <a:tr h="620313">
                <a:tc gridSpan="3">
                  <a:txBody>
                    <a:bodyPr/>
                    <a:lstStyle/>
                    <a:p>
                      <a:pPr>
                        <a:lnSpc>
                          <a:spcPct val="115000"/>
                        </a:lnSpc>
                        <a:spcAft>
                          <a:spcPts val="0"/>
                        </a:spcAft>
                      </a:pPr>
                      <a:r>
                        <a:rPr lang="es-PE" sz="1400" dirty="0">
                          <a:solidFill>
                            <a:srgbClr val="000000"/>
                          </a:solidFill>
                          <a:effectLst/>
                          <a:latin typeface="Calibri"/>
                          <a:ea typeface="Times New Roman"/>
                          <a:cs typeface="Calibri"/>
                        </a:rPr>
                        <a:t>Foro Seguridad Alimentaria : file:///C:/Users/Contabilidad/Downloads/21_Ago._Exp._1_-_Dr._Alexander_Grobman.pdf</a:t>
                      </a:r>
                      <a:endParaRPr lang="es-PE" sz="1400" dirty="0">
                        <a:effectLst/>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10008"/>
                  </a:ext>
                </a:extLst>
              </a:tr>
              <a:tr h="635442">
                <a:tc gridSpan="3">
                  <a:txBody>
                    <a:bodyPr/>
                    <a:lstStyle/>
                    <a:p>
                      <a:pPr>
                        <a:lnSpc>
                          <a:spcPct val="115000"/>
                        </a:lnSpc>
                        <a:spcAft>
                          <a:spcPts val="0"/>
                        </a:spcAft>
                      </a:pPr>
                      <a:r>
                        <a:rPr lang="es-PE" sz="1400" dirty="0" smtClean="0">
                          <a:solidFill>
                            <a:srgbClr val="000000"/>
                          </a:solidFill>
                          <a:effectLst/>
                          <a:latin typeface="Calibri"/>
                          <a:ea typeface="Times New Roman"/>
                          <a:cs typeface="Calibri"/>
                        </a:rPr>
                        <a:t>Análisis </a:t>
                      </a:r>
                      <a:r>
                        <a:rPr lang="es-PE" sz="1400" dirty="0">
                          <a:solidFill>
                            <a:srgbClr val="000000"/>
                          </a:solidFill>
                          <a:effectLst/>
                          <a:latin typeface="Calibri"/>
                          <a:ea typeface="Times New Roman"/>
                          <a:cs typeface="Calibri"/>
                        </a:rPr>
                        <a:t>de Costos de producción http://www.agroica.gob.pe/sites/default/files/AGROINDUSTRIA%20CP%20HECTAREA.pdf</a:t>
                      </a:r>
                      <a:endParaRPr lang="es-PE" sz="1400" dirty="0">
                        <a:effectLst/>
                        <a:latin typeface="Calibri"/>
                        <a:ea typeface="Calibri"/>
                        <a:cs typeface="Times New Roman"/>
                      </a:endParaRPr>
                    </a:p>
                  </a:txBody>
                  <a:tcPr marL="44450" marR="444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10009"/>
                  </a:ext>
                </a:extLst>
              </a:tr>
            </a:tbl>
          </a:graphicData>
        </a:graphic>
      </p:graphicFrame>
      <p:pic>
        <p:nvPicPr>
          <p:cNvPr id="4100" name="Picture 4" descr="ALGODÓN NATIVO | chamanicamo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433" y="1367466"/>
            <a:ext cx="3675533" cy="2205320"/>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onstituyen mesa de concertación del algodón nativo en Lambayequ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433" y="3701346"/>
            <a:ext cx="3632438" cy="2504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08836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4702" t="36744" r="6414" b="2603"/>
          <a:stretch/>
        </p:blipFill>
        <p:spPr>
          <a:xfrm>
            <a:off x="310242" y="1404258"/>
            <a:ext cx="11440755" cy="4147457"/>
          </a:xfrm>
          <a:prstGeom prst="rect">
            <a:avLst/>
          </a:prstGeom>
        </p:spPr>
      </p:pic>
      <p:sp>
        <p:nvSpPr>
          <p:cNvPr id="4" name="CuadroTexto 3"/>
          <p:cNvSpPr txBox="1"/>
          <p:nvPr/>
        </p:nvSpPr>
        <p:spPr>
          <a:xfrm>
            <a:off x="4253593" y="457200"/>
            <a:ext cx="2819362" cy="646331"/>
          </a:xfrm>
          <a:prstGeom prst="rect">
            <a:avLst/>
          </a:prstGeom>
          <a:noFill/>
        </p:spPr>
        <p:txBody>
          <a:bodyPr wrap="none" rtlCol="0">
            <a:spAutoFit/>
          </a:bodyPr>
          <a:lstStyle/>
          <a:p>
            <a:r>
              <a:rPr lang="es-PE" sz="3600" b="1" dirty="0" smtClean="0">
                <a:solidFill>
                  <a:srgbClr val="FF0000"/>
                </a:solidFill>
              </a:rPr>
              <a:t>Antecedentes</a:t>
            </a:r>
            <a:endParaRPr lang="en-US" sz="3600" b="1" dirty="0">
              <a:solidFill>
                <a:srgbClr val="FF0000"/>
              </a:solidFill>
            </a:endParaRPr>
          </a:p>
        </p:txBody>
      </p:sp>
    </p:spTree>
    <p:extLst>
      <p:ext uri="{BB962C8B-B14F-4D97-AF65-F5344CB8AC3E}">
        <p14:creationId xmlns:p14="http://schemas.microsoft.com/office/powerpoint/2010/main" val="176495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81200" y="274638"/>
            <a:ext cx="7620000" cy="706090"/>
          </a:xfrm>
        </p:spPr>
        <p:txBody>
          <a:bodyPr>
            <a:normAutofit/>
          </a:bodyPr>
          <a:lstStyle/>
          <a:p>
            <a:pPr algn="ctr"/>
            <a:r>
              <a:rPr lang="es-PE" sz="3200" b="1" dirty="0" smtClean="0">
                <a:solidFill>
                  <a:srgbClr val="FF0000"/>
                </a:solidFill>
                <a:latin typeface="Arial" panose="020B0604020202020204" pitchFamily="34" charset="0"/>
                <a:cs typeface="Arial" panose="020B0604020202020204" pitchFamily="34" charset="0"/>
              </a:rPr>
              <a:t>Análisis económico - Maíz </a:t>
            </a:r>
            <a:endParaRPr lang="es-PE" sz="3200" b="1" dirty="0">
              <a:solidFill>
                <a:srgbClr val="FF0000"/>
              </a:solidFill>
              <a:latin typeface="Arial" panose="020B0604020202020204" pitchFamily="34" charset="0"/>
              <a:cs typeface="Arial" panose="020B0604020202020204" pitchFamily="34" charset="0"/>
            </a:endParaRPr>
          </a:p>
        </p:txBody>
      </p:sp>
      <p:graphicFrame>
        <p:nvGraphicFramePr>
          <p:cNvPr id="6" name="5 Tabla"/>
          <p:cNvGraphicFramePr>
            <a:graphicFrameLocks noGrp="1"/>
          </p:cNvGraphicFramePr>
          <p:nvPr>
            <p:extLst/>
          </p:nvPr>
        </p:nvGraphicFramePr>
        <p:xfrm>
          <a:off x="3506525" y="1728887"/>
          <a:ext cx="8539161" cy="4233096"/>
        </p:xfrm>
        <a:graphic>
          <a:graphicData uri="http://schemas.openxmlformats.org/drawingml/2006/table">
            <a:tbl>
              <a:tblPr/>
              <a:tblGrid>
                <a:gridCol w="1573241">
                  <a:extLst>
                    <a:ext uri="{9D8B030D-6E8A-4147-A177-3AD203B41FA5}">
                      <a16:colId xmlns:a16="http://schemas.microsoft.com/office/drawing/2014/main" val="20000"/>
                    </a:ext>
                  </a:extLst>
                </a:gridCol>
                <a:gridCol w="2367630">
                  <a:extLst>
                    <a:ext uri="{9D8B030D-6E8A-4147-A177-3AD203B41FA5}">
                      <a16:colId xmlns:a16="http://schemas.microsoft.com/office/drawing/2014/main" val="20001"/>
                    </a:ext>
                  </a:extLst>
                </a:gridCol>
                <a:gridCol w="1633860">
                  <a:extLst>
                    <a:ext uri="{9D8B030D-6E8A-4147-A177-3AD203B41FA5}">
                      <a16:colId xmlns:a16="http://schemas.microsoft.com/office/drawing/2014/main" val="20002"/>
                    </a:ext>
                  </a:extLst>
                </a:gridCol>
                <a:gridCol w="2964430">
                  <a:extLst>
                    <a:ext uri="{9D8B030D-6E8A-4147-A177-3AD203B41FA5}">
                      <a16:colId xmlns:a16="http://schemas.microsoft.com/office/drawing/2014/main" val="20003"/>
                    </a:ext>
                  </a:extLst>
                </a:gridCol>
              </a:tblGrid>
              <a:tr h="431255">
                <a:tc gridSpan="4">
                  <a:txBody>
                    <a:bodyPr/>
                    <a:lstStyle/>
                    <a:p>
                      <a:pPr algn="ctr" fontAlgn="ctr"/>
                      <a:r>
                        <a:rPr lang="es-PE" sz="1600" b="1" i="0" u="none" strike="noStrike" dirty="0">
                          <a:solidFill>
                            <a:srgbClr val="000000"/>
                          </a:solidFill>
                          <a:effectLst/>
                          <a:latin typeface="Calibri"/>
                        </a:rPr>
                        <a:t>Comparativo promedio Maíz amarillo hibrido y </a:t>
                      </a:r>
                      <a:r>
                        <a:rPr lang="es-PE" sz="1600" b="1" i="0" u="none" strike="noStrike" dirty="0" smtClean="0">
                          <a:solidFill>
                            <a:srgbClr val="000000"/>
                          </a:solidFill>
                          <a:effectLst/>
                          <a:latin typeface="Calibri"/>
                        </a:rPr>
                        <a:t>Maíz </a:t>
                      </a:r>
                      <a:r>
                        <a:rPr lang="es-PE" sz="1600" b="1" i="0" u="none" strike="noStrike" dirty="0">
                          <a:solidFill>
                            <a:srgbClr val="000000"/>
                          </a:solidFill>
                          <a:effectLst/>
                          <a:latin typeface="Calibri"/>
                        </a:rPr>
                        <a:t>con evento OVM</a:t>
                      </a:r>
                    </a:p>
                  </a:txBody>
                  <a:tcPr marL="8699" marR="8699" marT="8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DE9D9"/>
                    </a:solidFill>
                  </a:tcPr>
                </a:tc>
                <a:tc hMerge="1">
                  <a:txBody>
                    <a:bodyPr/>
                    <a:lstStyle/>
                    <a:p>
                      <a:endParaRPr lang="es-PE"/>
                    </a:p>
                  </a:txBody>
                  <a:tcPr/>
                </a:tc>
                <a:tc hMerge="1">
                  <a:txBody>
                    <a:bodyPr/>
                    <a:lstStyle/>
                    <a:p>
                      <a:endParaRPr lang="es-PE"/>
                    </a:p>
                  </a:txBody>
                  <a:tcPr/>
                </a:tc>
                <a:tc hMerge="1">
                  <a:txBody>
                    <a:bodyPr/>
                    <a:lstStyle/>
                    <a:p>
                      <a:endParaRPr lang="es-PE"/>
                    </a:p>
                  </a:txBody>
                  <a:tcPr/>
                </a:tc>
                <a:extLst>
                  <a:ext uri="{0D108BD9-81ED-4DB2-BD59-A6C34878D82A}">
                    <a16:rowId xmlns:a16="http://schemas.microsoft.com/office/drawing/2014/main" val="10000"/>
                  </a:ext>
                </a:extLst>
              </a:tr>
              <a:tr h="1340168">
                <a:tc gridSpan="2">
                  <a:txBody>
                    <a:bodyPr/>
                    <a:lstStyle/>
                    <a:p>
                      <a:pPr algn="l" fontAlgn="t"/>
                      <a:r>
                        <a:rPr lang="es-PE" sz="1600" b="1" i="0" u="none" strike="noStrike" dirty="0" smtClean="0">
                          <a:solidFill>
                            <a:srgbClr val="000000"/>
                          </a:solidFill>
                          <a:effectLst/>
                          <a:latin typeface="Calibri"/>
                        </a:rPr>
                        <a:t>Análisis </a:t>
                      </a:r>
                      <a:r>
                        <a:rPr lang="es-PE" sz="1600" b="1" i="0" u="none" strike="noStrike" dirty="0">
                          <a:solidFill>
                            <a:srgbClr val="000000"/>
                          </a:solidFill>
                          <a:effectLst/>
                          <a:latin typeface="Calibri"/>
                        </a:rPr>
                        <a:t>económico maíz amarillo hibrido (promedio) - Fuente : Estructura de costos INIA e </a:t>
                      </a:r>
                      <a:r>
                        <a:rPr lang="es-PE" sz="1600" b="1" i="0" u="none" strike="noStrike" dirty="0" smtClean="0">
                          <a:solidFill>
                            <a:srgbClr val="000000"/>
                          </a:solidFill>
                          <a:effectLst/>
                          <a:latin typeface="Calibri"/>
                        </a:rPr>
                        <a:t>información recopilada </a:t>
                      </a:r>
                      <a:r>
                        <a:rPr lang="es-PE" sz="1600" b="1" i="0" u="none" strike="noStrike" dirty="0">
                          <a:solidFill>
                            <a:srgbClr val="000000"/>
                          </a:solidFill>
                          <a:effectLst/>
                          <a:latin typeface="Calibri"/>
                        </a:rPr>
                        <a:t>en  los talleres con productores de maíz</a:t>
                      </a:r>
                    </a:p>
                  </a:txBody>
                  <a:tcPr marL="8699" marR="8699" marT="8699"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hMerge="1">
                  <a:txBody>
                    <a:bodyPr/>
                    <a:lstStyle/>
                    <a:p>
                      <a:endParaRPr lang="es-PE"/>
                    </a:p>
                  </a:txBody>
                  <a:tcPr/>
                </a:tc>
                <a:tc gridSpan="2">
                  <a:txBody>
                    <a:bodyPr/>
                    <a:lstStyle/>
                    <a:p>
                      <a:pPr algn="l" fontAlgn="b"/>
                      <a:r>
                        <a:rPr lang="es-PE" sz="1600" b="1" i="0" u="none" strike="noStrike" dirty="0" smtClean="0">
                          <a:solidFill>
                            <a:srgbClr val="000000"/>
                          </a:solidFill>
                          <a:effectLst/>
                          <a:latin typeface="Calibri"/>
                        </a:rPr>
                        <a:t>Análisis económico maíz </a:t>
                      </a:r>
                      <a:r>
                        <a:rPr lang="es-PE" sz="1600" b="1" i="0" u="none" strike="noStrike" dirty="0">
                          <a:solidFill>
                            <a:srgbClr val="000000"/>
                          </a:solidFill>
                          <a:effectLst/>
                          <a:latin typeface="Calibri"/>
                        </a:rPr>
                        <a:t>amarillo con evento OVM - Fuente: Elaboración propia basado en información de </a:t>
                      </a:r>
                      <a:r>
                        <a:rPr lang="es-PE" sz="1600" b="1" i="0" u="none" strike="noStrike" dirty="0" err="1">
                          <a:solidFill>
                            <a:srgbClr val="000000"/>
                          </a:solidFill>
                          <a:effectLst/>
                          <a:latin typeface="Calibri"/>
                        </a:rPr>
                        <a:t>Comexperu</a:t>
                      </a:r>
                      <a:r>
                        <a:rPr lang="es-PE" sz="1600" b="1" i="0" u="none" strike="noStrike" dirty="0">
                          <a:solidFill>
                            <a:srgbClr val="000000"/>
                          </a:solidFill>
                          <a:effectLst/>
                          <a:latin typeface="Calibri"/>
                        </a:rPr>
                        <a:t> (articulo inversiones congeladas ) http://www.perubiotec.org/PDFs/MGC-RNI-Abr-2013.pdf</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4D79B"/>
                    </a:solidFill>
                  </a:tcPr>
                </a:tc>
                <a:tc hMerge="1">
                  <a:txBody>
                    <a:bodyPr/>
                    <a:lstStyle/>
                    <a:p>
                      <a:endParaRPr lang="es-PE"/>
                    </a:p>
                  </a:txBody>
                  <a:tcPr/>
                </a:tc>
                <a:extLst>
                  <a:ext uri="{0D108BD9-81ED-4DB2-BD59-A6C34878D82A}">
                    <a16:rowId xmlns:a16="http://schemas.microsoft.com/office/drawing/2014/main" val="10001"/>
                  </a:ext>
                </a:extLst>
              </a:tr>
              <a:tr h="275629">
                <a:tc gridSpan="2">
                  <a:txBody>
                    <a:bodyPr/>
                    <a:lstStyle/>
                    <a:p>
                      <a:pPr algn="ctr" fontAlgn="ctr"/>
                      <a:r>
                        <a:rPr lang="es-PE" sz="1600" b="1" i="0" u="none" strike="noStrike" dirty="0" smtClean="0">
                          <a:solidFill>
                            <a:srgbClr val="000000"/>
                          </a:solidFill>
                          <a:effectLst/>
                          <a:latin typeface="Calibri"/>
                        </a:rPr>
                        <a:t>Maíz híbrido con buen manejo técnico</a:t>
                      </a:r>
                      <a:endParaRPr lang="es-PE" sz="1600" b="1" i="0" u="none" strike="noStrike" dirty="0">
                        <a:solidFill>
                          <a:srgbClr val="000000"/>
                        </a:solidFill>
                        <a:effectLst/>
                        <a:latin typeface="Calibri"/>
                      </a:endParaRPr>
                    </a:p>
                  </a:txBody>
                  <a:tcPr marL="8699" marR="8699" marT="869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hMerge="1">
                  <a:txBody>
                    <a:bodyPr/>
                    <a:lstStyle/>
                    <a:p>
                      <a:endParaRPr lang="es-PE"/>
                    </a:p>
                  </a:txBody>
                  <a:tcPr/>
                </a:tc>
                <a:tc gridSpan="2">
                  <a:txBody>
                    <a:bodyPr/>
                    <a:lstStyle/>
                    <a:p>
                      <a:pPr algn="ctr" fontAlgn="b"/>
                      <a:r>
                        <a:rPr lang="es-PE" sz="1600" b="1" i="0" u="none" strike="noStrike" dirty="0" smtClean="0">
                          <a:solidFill>
                            <a:srgbClr val="000000"/>
                          </a:solidFill>
                          <a:effectLst/>
                          <a:latin typeface="Calibri"/>
                        </a:rPr>
                        <a:t>Maíz</a:t>
                      </a:r>
                      <a:r>
                        <a:rPr lang="es-PE" sz="1600" b="1" i="0" u="none" strike="noStrike" baseline="0" dirty="0" smtClean="0">
                          <a:solidFill>
                            <a:srgbClr val="000000"/>
                          </a:solidFill>
                          <a:effectLst/>
                          <a:latin typeface="Calibri"/>
                        </a:rPr>
                        <a:t> OVM con buen manejo técnico </a:t>
                      </a:r>
                      <a:endParaRPr lang="es-PE" sz="1600" b="1" i="0" u="none" strike="noStrike" dirty="0">
                        <a:solidFill>
                          <a:srgbClr val="000000"/>
                        </a:solidFill>
                        <a:effectLst/>
                        <a:latin typeface="Calibri"/>
                      </a:endParaRP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hMerge="1">
                  <a:txBody>
                    <a:bodyPr/>
                    <a:lstStyle/>
                    <a:p>
                      <a:endParaRPr lang="es-PE"/>
                    </a:p>
                  </a:txBody>
                  <a:tcPr/>
                </a:tc>
                <a:extLst>
                  <a:ext uri="{0D108BD9-81ED-4DB2-BD59-A6C34878D82A}">
                    <a16:rowId xmlns:a16="http://schemas.microsoft.com/office/drawing/2014/main" val="10002"/>
                  </a:ext>
                </a:extLst>
              </a:tr>
              <a:tr h="275629">
                <a:tc>
                  <a:txBody>
                    <a:bodyPr/>
                    <a:lstStyle/>
                    <a:p>
                      <a:pPr algn="l" fontAlgn="b"/>
                      <a:r>
                        <a:rPr lang="es-PE" sz="1600" b="0" i="0" u="none" strike="noStrike" dirty="0">
                          <a:solidFill>
                            <a:srgbClr val="000000"/>
                          </a:solidFill>
                          <a:effectLst/>
                          <a:latin typeface="Calibri"/>
                        </a:rPr>
                        <a:t>Rendimiento</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dirty="0">
                          <a:solidFill>
                            <a:srgbClr val="000000"/>
                          </a:solidFill>
                          <a:effectLst/>
                          <a:latin typeface="Calibri"/>
                        </a:rPr>
                        <a:t>11000</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PE" sz="1600" b="0" i="0" u="none" strike="noStrike" dirty="0">
                          <a:solidFill>
                            <a:srgbClr val="000000"/>
                          </a:solidFill>
                          <a:effectLst/>
                          <a:latin typeface="Calibri"/>
                        </a:rPr>
                        <a:t>Rendimiento</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dirty="0">
                          <a:solidFill>
                            <a:srgbClr val="000000"/>
                          </a:solidFill>
                          <a:effectLst/>
                          <a:latin typeface="Calibri"/>
                        </a:rPr>
                        <a:t>9800</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541764">
                <a:tc>
                  <a:txBody>
                    <a:bodyPr/>
                    <a:lstStyle/>
                    <a:p>
                      <a:pPr algn="l" fontAlgn="b"/>
                      <a:r>
                        <a:rPr lang="es-PE" sz="1600" b="0" i="0" u="none" strike="noStrike">
                          <a:solidFill>
                            <a:srgbClr val="000000"/>
                          </a:solidFill>
                          <a:effectLst/>
                          <a:latin typeface="Calibri"/>
                        </a:rPr>
                        <a:t>costo directo unitario</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dirty="0">
                          <a:solidFill>
                            <a:srgbClr val="000000"/>
                          </a:solidFill>
                          <a:effectLst/>
                          <a:latin typeface="Calibri"/>
                        </a:rPr>
                        <a:t>0.53</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PE" sz="1600" b="0" i="0" u="none" strike="noStrike" dirty="0">
                          <a:solidFill>
                            <a:srgbClr val="000000"/>
                          </a:solidFill>
                          <a:effectLst/>
                          <a:latin typeface="Calibri"/>
                        </a:rPr>
                        <a:t>costo directo unitario</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dirty="0">
                          <a:solidFill>
                            <a:srgbClr val="000000"/>
                          </a:solidFill>
                          <a:effectLst/>
                          <a:latin typeface="Calibri"/>
                        </a:rPr>
                        <a:t>0.57</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75629">
                <a:tc>
                  <a:txBody>
                    <a:bodyPr/>
                    <a:lstStyle/>
                    <a:p>
                      <a:pPr algn="l" fontAlgn="b"/>
                      <a:r>
                        <a:rPr lang="es-PE" sz="1600" b="0" i="0" u="none" strike="noStrike">
                          <a:solidFill>
                            <a:srgbClr val="000000"/>
                          </a:solidFill>
                          <a:effectLst/>
                          <a:latin typeface="Calibri"/>
                        </a:rPr>
                        <a:t>costo directo total</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a:solidFill>
                            <a:srgbClr val="000000"/>
                          </a:solidFill>
                          <a:effectLst/>
                          <a:latin typeface="Calibri"/>
                        </a:rPr>
                        <a:t>5750</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PE" sz="1600" b="0" i="0" u="none" strike="noStrike" dirty="0">
                          <a:solidFill>
                            <a:srgbClr val="000000"/>
                          </a:solidFill>
                          <a:effectLst/>
                          <a:latin typeface="Calibri"/>
                        </a:rPr>
                        <a:t>costo directo total</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dirty="0">
                          <a:solidFill>
                            <a:srgbClr val="000000"/>
                          </a:solidFill>
                          <a:effectLst/>
                          <a:latin typeface="Calibri"/>
                        </a:rPr>
                        <a:t>5544.31</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541764">
                <a:tc>
                  <a:txBody>
                    <a:bodyPr/>
                    <a:lstStyle/>
                    <a:p>
                      <a:pPr algn="l" fontAlgn="b"/>
                      <a:r>
                        <a:rPr lang="es-PE" sz="1600" b="0" i="0" u="none" strike="noStrike">
                          <a:solidFill>
                            <a:srgbClr val="000000"/>
                          </a:solidFill>
                          <a:effectLst/>
                          <a:latin typeface="Calibri"/>
                        </a:rPr>
                        <a:t>Precio en chacra (S/. Kg.)</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dirty="0">
                          <a:solidFill>
                            <a:srgbClr val="000000"/>
                          </a:solidFill>
                          <a:effectLst/>
                          <a:latin typeface="Calibri"/>
                        </a:rPr>
                        <a:t>0.94</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PE" sz="1600" b="0" i="0" u="none" strike="noStrike" dirty="0">
                          <a:solidFill>
                            <a:srgbClr val="000000"/>
                          </a:solidFill>
                          <a:effectLst/>
                          <a:latin typeface="Calibri"/>
                        </a:rPr>
                        <a:t>Precio en chacra (S/. Kg.)</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dirty="0">
                          <a:solidFill>
                            <a:srgbClr val="000000"/>
                          </a:solidFill>
                          <a:effectLst/>
                          <a:latin typeface="Calibri"/>
                        </a:rPr>
                        <a:t>0.94</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75629">
                <a:tc>
                  <a:txBody>
                    <a:bodyPr/>
                    <a:lstStyle/>
                    <a:p>
                      <a:pPr algn="l" fontAlgn="b"/>
                      <a:r>
                        <a:rPr lang="es-PE" sz="1600" b="0" i="0" u="none" strike="noStrike">
                          <a:solidFill>
                            <a:srgbClr val="000000"/>
                          </a:solidFill>
                          <a:effectLst/>
                          <a:latin typeface="Calibri"/>
                        </a:rPr>
                        <a:t>Ingreso Total</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dirty="0">
                          <a:solidFill>
                            <a:srgbClr val="000000"/>
                          </a:solidFill>
                          <a:effectLst/>
                          <a:latin typeface="Calibri"/>
                        </a:rPr>
                        <a:t>S/. 10,340.0</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PE" sz="1600" b="0" i="0" u="none" strike="noStrike">
                          <a:solidFill>
                            <a:srgbClr val="000000"/>
                          </a:solidFill>
                          <a:effectLst/>
                          <a:latin typeface="Calibri"/>
                        </a:rPr>
                        <a:t>Ingreso Total</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dirty="0">
                          <a:solidFill>
                            <a:srgbClr val="000000"/>
                          </a:solidFill>
                          <a:effectLst/>
                          <a:latin typeface="Calibri"/>
                        </a:rPr>
                        <a:t>9212</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275629">
                <a:tc>
                  <a:txBody>
                    <a:bodyPr/>
                    <a:lstStyle/>
                    <a:p>
                      <a:pPr algn="l" fontAlgn="b"/>
                      <a:r>
                        <a:rPr lang="es-PE" sz="1600" b="0" i="0" u="none" strike="noStrike">
                          <a:solidFill>
                            <a:srgbClr val="000000"/>
                          </a:solidFill>
                          <a:effectLst/>
                          <a:latin typeface="Calibri"/>
                        </a:rPr>
                        <a:t>Beneficio Neto</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dirty="0">
                          <a:solidFill>
                            <a:srgbClr val="000000"/>
                          </a:solidFill>
                          <a:effectLst/>
                          <a:latin typeface="Calibri"/>
                        </a:rPr>
                        <a:t>S/. 4,590.00</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s-PE" sz="1600" b="0" i="0" u="none" strike="noStrike" dirty="0">
                          <a:solidFill>
                            <a:srgbClr val="000000"/>
                          </a:solidFill>
                          <a:effectLst/>
                          <a:latin typeface="Calibri"/>
                        </a:rPr>
                        <a:t>Beneficio Neto</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s-PE" sz="1600" b="0" i="0" u="none" strike="noStrike" dirty="0">
                          <a:solidFill>
                            <a:srgbClr val="000000"/>
                          </a:solidFill>
                          <a:effectLst/>
                          <a:latin typeface="Calibri"/>
                        </a:rPr>
                        <a:t>3667.69</a:t>
                      </a:r>
                    </a:p>
                  </a:txBody>
                  <a:tcPr marL="8699" marR="8699" marT="869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pic>
        <p:nvPicPr>
          <p:cNvPr id="4" name="Picture 2" descr="Semillas de agrobiodiversida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665" y="1824302"/>
            <a:ext cx="3286323" cy="1492340"/>
          </a:xfrm>
          <a:prstGeom prst="rect">
            <a:avLst/>
          </a:prstGeom>
          <a:noFill/>
          <a:extLst>
            <a:ext uri="{909E8E84-426E-40DD-AFC4-6F175D3DCCD1}">
              <a14:hiddenFill xmlns:a14="http://schemas.microsoft.com/office/drawing/2010/main">
                <a:solidFill>
                  <a:srgbClr val="FFFFFF"/>
                </a:solidFill>
              </a14:hiddenFill>
            </a:ext>
          </a:extLst>
        </p:spPr>
      </p:pic>
      <p:pic>
        <p:nvPicPr>
          <p:cNvPr id="32770" name="Picture 2" descr="Defensa del maíz nativo, una lucha en solitario | Oaxac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080" y="3665460"/>
            <a:ext cx="2981874" cy="19879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71072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Título"/>
          <p:cNvSpPr>
            <a:spLocks noGrp="1"/>
          </p:cNvSpPr>
          <p:nvPr>
            <p:ph type="title"/>
          </p:nvPr>
        </p:nvSpPr>
        <p:spPr>
          <a:xfrm>
            <a:off x="1981200" y="274638"/>
            <a:ext cx="8229600" cy="706090"/>
          </a:xfrm>
        </p:spPr>
        <p:style>
          <a:lnRef idx="0">
            <a:schemeClr val="accent4"/>
          </a:lnRef>
          <a:fillRef idx="3">
            <a:schemeClr val="accent4"/>
          </a:fillRef>
          <a:effectRef idx="3">
            <a:schemeClr val="accent4"/>
          </a:effectRef>
          <a:fontRef idx="minor">
            <a:schemeClr val="lt1"/>
          </a:fontRef>
        </p:style>
        <p:txBody>
          <a:bodyPr>
            <a:normAutofit/>
          </a:bodyPr>
          <a:lstStyle/>
          <a:p>
            <a:r>
              <a:rPr lang="es-MX" dirty="0" smtClean="0"/>
              <a:t>Piezas comunicacionales </a:t>
            </a:r>
            <a:endParaRPr lang="es-MX" dirty="0"/>
          </a:p>
        </p:txBody>
      </p:sp>
      <p:pic>
        <p:nvPicPr>
          <p:cNvPr id="14" name="13 Imagen" descr="Imagen que contiene refrigerador&#10;&#10;Descripción generada automáticamente"/>
          <p:cNvPicPr/>
          <p:nvPr/>
        </p:nvPicPr>
        <p:blipFill rotWithShape="1">
          <a:blip r:embed="rId2">
            <a:extLst>
              <a:ext uri="{28A0092B-C50C-407E-A947-70E740481C1C}">
                <a14:useLocalDpi xmlns:a14="http://schemas.microsoft.com/office/drawing/2010/main" val="0"/>
              </a:ext>
            </a:extLst>
          </a:blip>
          <a:srcRect l="21290" t="23914" r="16589" b="19004"/>
          <a:stretch/>
        </p:blipFill>
        <p:spPr bwMode="auto">
          <a:xfrm>
            <a:off x="0" y="1262735"/>
            <a:ext cx="3501164" cy="2364214"/>
          </a:xfrm>
          <a:prstGeom prst="rect">
            <a:avLst/>
          </a:prstGeom>
          <a:ln>
            <a:noFill/>
          </a:ln>
          <a:extLst>
            <a:ext uri="{53640926-AAD7-44D8-BBD7-CCE9431645EC}">
              <a14:shadowObscured xmlns:a14="http://schemas.microsoft.com/office/drawing/2010/main"/>
            </a:ext>
          </a:extLst>
        </p:spPr>
      </p:pic>
      <p:pic>
        <p:nvPicPr>
          <p:cNvPr id="15" name="14 Imagen" descr="Imagen que contiene foto, alimentos, pastel, firmar&#10;&#10;Descripción generada automáticamente"/>
          <p:cNvPicPr/>
          <p:nvPr/>
        </p:nvPicPr>
        <p:blipFill>
          <a:blip r:embed="rId3" cstate="print">
            <a:extLst>
              <a:ext uri="{28A0092B-C50C-407E-A947-70E740481C1C}">
                <a14:useLocalDpi xmlns:a14="http://schemas.microsoft.com/office/drawing/2010/main" val="0"/>
              </a:ext>
            </a:extLst>
          </a:blip>
          <a:stretch>
            <a:fillRect/>
          </a:stretch>
        </p:blipFill>
        <p:spPr>
          <a:xfrm>
            <a:off x="387693" y="4742222"/>
            <a:ext cx="5400040" cy="1999615"/>
          </a:xfrm>
          <a:prstGeom prst="rect">
            <a:avLst/>
          </a:prstGeom>
        </p:spPr>
      </p:pic>
      <p:sp>
        <p:nvSpPr>
          <p:cNvPr id="16" name="15 Rectángulo"/>
          <p:cNvSpPr/>
          <p:nvPr/>
        </p:nvSpPr>
        <p:spPr>
          <a:xfrm>
            <a:off x="946205" y="942064"/>
            <a:ext cx="860716" cy="5040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lumMod val="65000"/>
                    <a:lumOff val="35000"/>
                  </a:schemeClr>
                </a:solidFill>
              </a:rPr>
              <a:t>LOGO</a:t>
            </a:r>
          </a:p>
        </p:txBody>
      </p:sp>
      <p:sp>
        <p:nvSpPr>
          <p:cNvPr id="17" name="16 Rectángulo"/>
          <p:cNvSpPr/>
          <p:nvPr/>
        </p:nvSpPr>
        <p:spPr>
          <a:xfrm>
            <a:off x="659958" y="3578895"/>
            <a:ext cx="1928507" cy="66012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MX" b="1" dirty="0">
                <a:solidFill>
                  <a:schemeClr val="tx1">
                    <a:lumMod val="65000"/>
                    <a:lumOff val="35000"/>
                  </a:schemeClr>
                </a:solidFill>
              </a:rPr>
              <a:t>Banner </a:t>
            </a:r>
            <a:r>
              <a:rPr lang="es-MX" b="1" dirty="0" err="1">
                <a:solidFill>
                  <a:schemeClr val="tx1">
                    <a:lumMod val="65000"/>
                    <a:lumOff val="35000"/>
                  </a:schemeClr>
                </a:solidFill>
              </a:rPr>
              <a:t>facebook</a:t>
            </a:r>
            <a:endParaRPr lang="es-MX" b="1" dirty="0">
              <a:solidFill>
                <a:schemeClr val="tx1">
                  <a:lumMod val="65000"/>
                  <a:lumOff val="35000"/>
                </a:schemeClr>
              </a:solidFill>
            </a:endParaRPr>
          </a:p>
        </p:txBody>
      </p:sp>
      <p:pic>
        <p:nvPicPr>
          <p:cNvPr id="7" name="2 Imagen" descr="Captura de pantalla de un celular con texto e imágenes&#10;&#10;Descripción generada automáticamente"/>
          <p:cNvPicPr/>
          <p:nvPr/>
        </p:nvPicPr>
        <p:blipFill>
          <a:blip r:embed="rId4">
            <a:extLst>
              <a:ext uri="{28A0092B-C50C-407E-A947-70E740481C1C}">
                <a14:useLocalDpi xmlns:a14="http://schemas.microsoft.com/office/drawing/2010/main" val="0"/>
              </a:ext>
            </a:extLst>
          </a:blip>
          <a:stretch>
            <a:fillRect/>
          </a:stretch>
        </p:blipFill>
        <p:spPr>
          <a:xfrm>
            <a:off x="7665637" y="1262735"/>
            <a:ext cx="3918662" cy="5388762"/>
          </a:xfrm>
          <a:prstGeom prst="rect">
            <a:avLst/>
          </a:prstGeom>
        </p:spPr>
      </p:pic>
      <p:sp>
        <p:nvSpPr>
          <p:cNvPr id="8" name="1 Título"/>
          <p:cNvSpPr txBox="1">
            <a:spLocks/>
          </p:cNvSpPr>
          <p:nvPr/>
        </p:nvSpPr>
        <p:spPr>
          <a:xfrm rot="17755467">
            <a:off x="5606042" y="2010221"/>
            <a:ext cx="2147402" cy="531352"/>
          </a:xfrm>
          <a:prstGeom prst="rect">
            <a:avLst/>
          </a:prstGeom>
        </p:spPr>
        <p:txBody>
          <a:bodyPr vert="horz" lIns="91440" tIns="45720" rIns="91440" bIns="45720" rtlCol="0" anchor="ctr">
            <a:normAutofit fontScale="90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MX" smtClean="0">
                <a:solidFill>
                  <a:srgbClr val="7030A0"/>
                </a:solidFill>
              </a:rPr>
              <a:t>Infografía</a:t>
            </a:r>
            <a:endParaRPr lang="es-MX" dirty="0">
              <a:solidFill>
                <a:srgbClr val="7030A0"/>
              </a:solidFill>
            </a:endParaRPr>
          </a:p>
        </p:txBody>
      </p:sp>
      <p:pic>
        <p:nvPicPr>
          <p:cNvPr id="5122" name="Picture 2" descr="Puede ser una imagen de maíz"/>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24298" y="1176755"/>
            <a:ext cx="2098926" cy="3062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63975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070956" y="0"/>
            <a:ext cx="8229600" cy="792088"/>
          </a:xfrm>
        </p:spPr>
        <p:style>
          <a:lnRef idx="0">
            <a:schemeClr val="accent4"/>
          </a:lnRef>
          <a:fillRef idx="3">
            <a:schemeClr val="accent4"/>
          </a:fillRef>
          <a:effectRef idx="3">
            <a:schemeClr val="accent4"/>
          </a:effectRef>
          <a:fontRef idx="minor">
            <a:schemeClr val="lt1"/>
          </a:fontRef>
        </p:style>
        <p:txBody>
          <a:bodyPr/>
          <a:lstStyle/>
          <a:p>
            <a:r>
              <a:rPr lang="es-MX" dirty="0" smtClean="0"/>
              <a:t>Conversatorios</a:t>
            </a:r>
            <a:endParaRPr lang="es-MX" dirty="0"/>
          </a:p>
        </p:txBody>
      </p:sp>
      <p:pic>
        <p:nvPicPr>
          <p:cNvPr id="5" name="Picture 2" descr="Puede ser una imagen de 3 personas y texto que dice &quot;Martes Jurídico TRANSGÉNICOS Oportunidad o Amenaza Ponentes invitados: Gabriel Quijandria Acosta Luis Gomero Osorio mediacion Cecilia Mendiola Vargas Alternativa (RAAA) Consumidores CONFERENCIAS: Martes 03 NOVIEMBRE Transmision mediante: zoom Unirse reunión Zoom: htp:/wb.omu/073101031pd TmhYUld3UFBVQYreWN6T3JUUmSkzz0 reunión: 857 1034 Código de acceso: 525613 UNTRM FACULTAD DERECHO CIENCIAS POLITICAS Clinica Juridica&quot;"/>
          <p:cNvPicPr>
            <a:picLocks noChangeAspect="1" noChangeArrowheads="1"/>
          </p:cNvPicPr>
          <p:nvPr/>
        </p:nvPicPr>
        <p:blipFill rotWithShape="1">
          <a:blip r:embed="rId2">
            <a:extLst>
              <a:ext uri="{28A0092B-C50C-407E-A947-70E740481C1C}">
                <a14:useLocalDpi xmlns:a14="http://schemas.microsoft.com/office/drawing/2010/main" val="0"/>
              </a:ext>
            </a:extLst>
          </a:blip>
          <a:srcRect t="10106"/>
          <a:stretch/>
        </p:blipFill>
        <p:spPr bwMode="auto">
          <a:xfrm>
            <a:off x="505433" y="947702"/>
            <a:ext cx="4535694" cy="576465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Puede ser una imagen de 3 personas y texto que dice &quot;Propuesta DGRUPO লागRARANA CIPCA cedepas. .norte eedep Foro &quot;Los Transgénicos y su impacto en la biodiversidad&quot; 23 de setiembre 5:00 p.m. PONENTES: 目 VíaZoom Vía Zoom Luis Gomero Coordinador Nacional Ejecutivo del Red Alternativa Cecilia Mendiola Miembro del Consorcio Agrocológico Peru laAsociación Peruana de Consumidores Con auspicio de: Luis Ginocchio Consultor ndependiente Innovación yCompetitividad Regional cutivalu La.Radio BIODIVERSIDAD IDENTIDAD Brot für die Welt AGRSPERU&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6745" y="1101913"/>
            <a:ext cx="5343278" cy="53321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0980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Puede ser una imagen de 6 personas, ropa de abrigo y texto que dice &quot;CONVERSATORIO Ampliación de la moratoria: Perú como referente mundial en biodiversidad, agricultura y alimentación saludable Lunes, 12 de octubre De 5:00 6:30 p. m. LIVE Facebook Live @Consorcio AgroecologicoPeruano Lenin Bazán Presidente Comision de Pueblos ueblosAndino Andinos, Amazónicos Afroperuanos, Ambiente cologia Congreso de Republica Raúl Machaca Presidente Comision Agraria Congres delo Repblica Lenin Checco del Frente Amplio Congreso delo Republica José Álvarez Director Dirección General de Diversidad Biológica Clímaco Cárdenas Presidente Conveagro MODERADORA Flora Luna Médico pediatra asesora ASPEC iUnidos por un Perú libre de transgénicos! BIODIVERSIDAD IDENTIDAD&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70029" y="397564"/>
            <a:ext cx="5822824" cy="582282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uede ser una imagen de 2 personas y texto que dice &quot;OG M Mon 10 TEMA: ¿CÓMO AFECTAN LOS TRANSGÉNICOS (OMG) A LA SOBERANÍA ALIMENTARIA? INVITADOS: LUIS GOMERO OSORIO- PERÚ AGRÓNOMO, RED ACCIÓN AGRICULTURA ALTERNATIVA PRESIDENTE DEL CONSORCIO AGROECOLOGICO PERUANO DESDE RUBENS ONOFRE NODARI- BRASIL DR. GENÉTICA PROFESOR- INVESTIGADOR EN UNIVERSIDAD FEDERAL SANTA CATARINA. SÁBADO 31 08:00P.M. JORGE ARCE PORTUGUÉZ -COSTA RICA ING.AGRÓNOMO, sc. RECURSOS FITOGENETICOS. JAVIER LÓPEZ CEPERO- ESPAÑA DR. INGENIERO AGRÓNOMO COORDINADOR TÉCNICO DE COPLACA SDAD COOP. SINTONÍZALO PRODUCIDOPOR: madrededios.com Laradiodetvida Laradia.de aida Cáritas Madre Dios fLIVE CON APOYO Cáritas PEspañola UNHCR ACNUR&quo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446" y="472161"/>
            <a:ext cx="5748227" cy="5748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56406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No hay ninguna descripción de la foto disponibl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323" y="218846"/>
            <a:ext cx="11290852" cy="61156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79309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uede ser una imagen de ropa de abri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290" y="469127"/>
            <a:ext cx="11583664" cy="58998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46741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p:cNvGrpSpPr/>
          <p:nvPr/>
        </p:nvGrpSpPr>
        <p:grpSpPr>
          <a:xfrm>
            <a:off x="449930" y="238538"/>
            <a:ext cx="11405827" cy="6506075"/>
            <a:chOff x="449930" y="238538"/>
            <a:chExt cx="11405827" cy="6506075"/>
          </a:xfrm>
        </p:grpSpPr>
        <p:pic>
          <p:nvPicPr>
            <p:cNvPr id="4" name="Imagen 3"/>
            <p:cNvPicPr>
              <a:picLocks noChangeAspect="1"/>
            </p:cNvPicPr>
            <p:nvPr/>
          </p:nvPicPr>
          <p:blipFill rotWithShape="1">
            <a:blip r:embed="rId2"/>
            <a:srcRect l="27276" t="15714" r="51185" b="2773"/>
            <a:stretch/>
          </p:blipFill>
          <p:spPr>
            <a:xfrm>
              <a:off x="449930" y="238538"/>
              <a:ext cx="3586039" cy="6506075"/>
            </a:xfrm>
            <a:prstGeom prst="rect">
              <a:avLst/>
            </a:prstGeom>
          </p:spPr>
        </p:pic>
        <p:pic>
          <p:nvPicPr>
            <p:cNvPr id="5" name="Imagen 4"/>
            <p:cNvPicPr>
              <a:picLocks noChangeAspect="1"/>
            </p:cNvPicPr>
            <p:nvPr/>
          </p:nvPicPr>
          <p:blipFill rotWithShape="1">
            <a:blip r:embed="rId3"/>
            <a:srcRect l="24658" t="21261" r="51413" b="41743"/>
            <a:stretch/>
          </p:blipFill>
          <p:spPr>
            <a:xfrm>
              <a:off x="4190745" y="238538"/>
              <a:ext cx="3755118" cy="3084326"/>
            </a:xfrm>
            <a:prstGeom prst="rect">
              <a:avLst/>
            </a:prstGeom>
          </p:spPr>
        </p:pic>
        <p:pic>
          <p:nvPicPr>
            <p:cNvPr id="6" name="Imagen 5"/>
            <p:cNvPicPr>
              <a:picLocks noChangeAspect="1"/>
            </p:cNvPicPr>
            <p:nvPr/>
          </p:nvPicPr>
          <p:blipFill rotWithShape="1">
            <a:blip r:embed="rId4"/>
            <a:srcRect l="49300" t="30420" r="26370" b="48824"/>
            <a:stretch/>
          </p:blipFill>
          <p:spPr>
            <a:xfrm>
              <a:off x="8023636" y="1424772"/>
              <a:ext cx="3665551" cy="2016580"/>
            </a:xfrm>
            <a:prstGeom prst="rect">
              <a:avLst/>
            </a:prstGeom>
          </p:spPr>
        </p:pic>
        <p:pic>
          <p:nvPicPr>
            <p:cNvPr id="1026" name="Picture 2" descr="pix600"/>
            <p:cNvPicPr>
              <a:picLocks noChangeAspect="1" noChangeArrowheads="1"/>
            </p:cNvPicPr>
            <p:nvPr/>
          </p:nvPicPr>
          <p:blipFill rotWithShape="1">
            <a:blip r:embed="rId5">
              <a:extLst>
                <a:ext uri="{28A0092B-C50C-407E-A947-70E740481C1C}">
                  <a14:useLocalDpi xmlns:a14="http://schemas.microsoft.com/office/drawing/2010/main" val="0"/>
                </a:ext>
              </a:extLst>
            </a:blip>
            <a:srcRect t="2393"/>
            <a:stretch/>
          </p:blipFill>
          <p:spPr bwMode="auto">
            <a:xfrm>
              <a:off x="4908606" y="3392460"/>
              <a:ext cx="5897217" cy="3352153"/>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n 7"/>
            <p:cNvPicPr>
              <a:picLocks noChangeAspect="1"/>
            </p:cNvPicPr>
            <p:nvPr/>
          </p:nvPicPr>
          <p:blipFill rotWithShape="1">
            <a:blip r:embed="rId3"/>
            <a:srcRect l="24658" t="57787" r="51413" b="27984"/>
            <a:stretch/>
          </p:blipFill>
          <p:spPr>
            <a:xfrm>
              <a:off x="8100639" y="238538"/>
              <a:ext cx="3755118" cy="1186234"/>
            </a:xfrm>
            <a:prstGeom prst="rect">
              <a:avLst/>
            </a:prstGeom>
          </p:spPr>
        </p:pic>
      </p:grpSp>
    </p:spTree>
    <p:extLst>
      <p:ext uri="{BB962C8B-B14F-4D97-AF65-F5344CB8AC3E}">
        <p14:creationId xmlns:p14="http://schemas.microsoft.com/office/powerpoint/2010/main" val="3578416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Puede ser una imagen de una o varias personas y texto que dice &quot;Talleres informativos Adecuación del reglamento de la Ley de Moratoria al ingresoy producción de transgénicos en el territorio nacional 2,3,4,5 de marzo 3:00 p.m.- 5:00 p. m. zoom PERÚ Ministerio Ambiente ¡Asiste para tener una opinión informada participa de la consulta públića! PERÚ NATURAL&quo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0405" y="1595217"/>
            <a:ext cx="4818490" cy="4818491"/>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p:cNvSpPr txBox="1"/>
          <p:nvPr/>
        </p:nvSpPr>
        <p:spPr>
          <a:xfrm>
            <a:off x="620203" y="381663"/>
            <a:ext cx="10752647" cy="830997"/>
          </a:xfrm>
          <a:prstGeom prst="rect">
            <a:avLst/>
          </a:prstGeom>
          <a:noFill/>
        </p:spPr>
        <p:txBody>
          <a:bodyPr wrap="square" rtlCol="0">
            <a:spAutoFit/>
          </a:bodyPr>
          <a:lstStyle/>
          <a:p>
            <a:pPr algn="ctr"/>
            <a:r>
              <a:rPr lang="es-PE" sz="2400" dirty="0" smtClean="0">
                <a:solidFill>
                  <a:srgbClr val="FF0000"/>
                </a:solidFill>
                <a:latin typeface="Arial Black" panose="020B0A04020102020204" pitchFamily="34" charset="0"/>
              </a:rPr>
              <a:t>En que estamos ahora:  Etapa de la consulta publica del reglamente de la ley de ampliación de la moratoria</a:t>
            </a:r>
            <a:endParaRPr lang="en-US" sz="2400" dirty="0">
              <a:solidFill>
                <a:srgbClr val="FF0000"/>
              </a:solidFill>
              <a:latin typeface="Arial Black" panose="020B0A04020102020204" pitchFamily="34" charset="0"/>
            </a:endParaRPr>
          </a:p>
        </p:txBody>
      </p:sp>
      <p:pic>
        <p:nvPicPr>
          <p:cNvPr id="6148" name="Picture 4" descr="Puede ser una imagen de 1 persona y texto que dice &quot;Lunes8demarzodel2021GESTION ENTREVISTA Gabriel Quijandría, ministro del Ambiente ECONOMÍA &quot;Hay propuesta para permitir experimentación con transgénicos en campos confinados&quot; deA Sereforestaránla casi800hectáreas deTambopata. MINISTERIO Primera área protegida totalmente marina queremosconsolidarloquese 安&quo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35973" y="1382774"/>
            <a:ext cx="4762831" cy="4838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58687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1 CuadroTexto"/>
          <p:cNvSpPr txBox="1">
            <a:spLocks noChangeArrowheads="1"/>
          </p:cNvSpPr>
          <p:nvPr/>
        </p:nvSpPr>
        <p:spPr bwMode="auto">
          <a:xfrm>
            <a:off x="548640" y="1693627"/>
            <a:ext cx="11394219"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r>
              <a:rPr lang="es-PE" altLang="en-US" sz="2400" b="1" dirty="0">
                <a:solidFill>
                  <a:srgbClr val="002060"/>
                </a:solidFill>
                <a:latin typeface="Arial" panose="020B0604020202020204" pitchFamily="34" charset="0"/>
              </a:rPr>
              <a:t>Promover la </a:t>
            </a:r>
            <a:r>
              <a:rPr lang="es-PE" altLang="en-US" sz="2400" b="1" dirty="0">
                <a:solidFill>
                  <a:srgbClr val="FF0000"/>
                </a:solidFill>
                <a:latin typeface="Arial" panose="020B0604020202020204" pitchFamily="34" charset="0"/>
              </a:rPr>
              <a:t>implementación de las ordenanzas regionales “</a:t>
            </a:r>
            <a:r>
              <a:rPr lang="es-PE" altLang="en-US" sz="2400" b="1" dirty="0">
                <a:solidFill>
                  <a:srgbClr val="002060"/>
                </a:solidFill>
                <a:latin typeface="Arial" panose="020B0604020202020204" pitchFamily="34" charset="0"/>
              </a:rPr>
              <a:t>Regiones libres de transgénicos”</a:t>
            </a:r>
          </a:p>
          <a:p>
            <a:pPr eaLnBrk="1" hangingPunct="1">
              <a:spcBef>
                <a:spcPct val="0"/>
              </a:spcBef>
              <a:buClrTx/>
              <a:buSzTx/>
              <a:buFontTx/>
              <a:buNone/>
            </a:pPr>
            <a:endParaRPr lang="es-PE" altLang="en-US" sz="2400" b="1" dirty="0">
              <a:solidFill>
                <a:srgbClr val="002060"/>
              </a:solidFill>
              <a:latin typeface="Arial" panose="020B0604020202020204" pitchFamily="34" charset="0"/>
            </a:endParaRPr>
          </a:p>
          <a:p>
            <a:pPr eaLnBrk="1" hangingPunct="1">
              <a:spcBef>
                <a:spcPct val="0"/>
              </a:spcBef>
              <a:buClrTx/>
              <a:buSzTx/>
              <a:buFontTx/>
              <a:buNone/>
            </a:pPr>
            <a:r>
              <a:rPr lang="es-PE" altLang="en-US" sz="2400" b="1" dirty="0" smtClean="0">
                <a:solidFill>
                  <a:srgbClr val="002060"/>
                </a:solidFill>
                <a:latin typeface="Arial" panose="020B0604020202020204" pitchFamily="34" charset="0"/>
              </a:rPr>
              <a:t>Continuar con el </a:t>
            </a:r>
            <a:r>
              <a:rPr lang="es-PE" altLang="en-US" sz="2400" b="1" dirty="0">
                <a:solidFill>
                  <a:srgbClr val="FF0000"/>
                </a:solidFill>
                <a:latin typeface="Arial" panose="020B0604020202020204" pitchFamily="34" charset="0"/>
              </a:rPr>
              <a:t>inventario y caracterización </a:t>
            </a:r>
            <a:r>
              <a:rPr lang="es-PE" altLang="en-US" sz="2400" b="1" dirty="0">
                <a:solidFill>
                  <a:srgbClr val="002060"/>
                </a:solidFill>
                <a:latin typeface="Arial" panose="020B0604020202020204" pitchFamily="34" charset="0"/>
              </a:rPr>
              <a:t>de los recursos de la agrobiodiversidad en todo el país.</a:t>
            </a:r>
          </a:p>
          <a:p>
            <a:pPr eaLnBrk="1" hangingPunct="1">
              <a:spcBef>
                <a:spcPct val="0"/>
              </a:spcBef>
              <a:buClrTx/>
              <a:buSzTx/>
              <a:buFontTx/>
              <a:buNone/>
            </a:pPr>
            <a:endParaRPr lang="es-PE" altLang="en-US" sz="2400" b="1" dirty="0">
              <a:solidFill>
                <a:srgbClr val="002060"/>
              </a:solidFill>
              <a:latin typeface="Arial" panose="020B0604020202020204" pitchFamily="34" charset="0"/>
            </a:endParaRPr>
          </a:p>
          <a:p>
            <a:pPr eaLnBrk="1" hangingPunct="1">
              <a:spcBef>
                <a:spcPct val="0"/>
              </a:spcBef>
              <a:buClrTx/>
              <a:buSzTx/>
              <a:buFontTx/>
              <a:buNone/>
            </a:pPr>
            <a:r>
              <a:rPr lang="es-PE" altLang="en-US" sz="2400" b="1" dirty="0">
                <a:solidFill>
                  <a:srgbClr val="002060"/>
                </a:solidFill>
                <a:latin typeface="Arial" panose="020B0604020202020204" pitchFamily="34" charset="0"/>
              </a:rPr>
              <a:t>Elaborar un </a:t>
            </a:r>
            <a:r>
              <a:rPr lang="es-PE" altLang="en-US" sz="2400" b="1" dirty="0">
                <a:solidFill>
                  <a:srgbClr val="FF0000"/>
                </a:solidFill>
                <a:latin typeface="Arial" panose="020B0604020202020204" pitchFamily="34" charset="0"/>
              </a:rPr>
              <a:t>mapa con los centros de mayor agrobiodiversidad </a:t>
            </a:r>
            <a:r>
              <a:rPr lang="es-PE" altLang="en-US" sz="2400" b="1" dirty="0">
                <a:solidFill>
                  <a:srgbClr val="002060"/>
                </a:solidFill>
                <a:latin typeface="Arial" panose="020B0604020202020204" pitchFamily="34" charset="0"/>
              </a:rPr>
              <a:t>del país.</a:t>
            </a:r>
          </a:p>
          <a:p>
            <a:pPr eaLnBrk="1" hangingPunct="1">
              <a:spcBef>
                <a:spcPct val="0"/>
              </a:spcBef>
              <a:buClrTx/>
              <a:buSzTx/>
              <a:buFontTx/>
              <a:buNone/>
            </a:pPr>
            <a:endParaRPr lang="es-PE" altLang="en-US" sz="2400" b="1" dirty="0">
              <a:solidFill>
                <a:srgbClr val="002060"/>
              </a:solidFill>
              <a:latin typeface="Arial" panose="020B0604020202020204" pitchFamily="34" charset="0"/>
            </a:endParaRPr>
          </a:p>
          <a:p>
            <a:pPr eaLnBrk="1" hangingPunct="1">
              <a:spcBef>
                <a:spcPct val="0"/>
              </a:spcBef>
              <a:buClrTx/>
              <a:buSzTx/>
              <a:buFontTx/>
              <a:buNone/>
            </a:pPr>
            <a:r>
              <a:rPr lang="es-PE" altLang="en-US" sz="2400" b="1" dirty="0" smtClean="0">
                <a:solidFill>
                  <a:srgbClr val="002060"/>
                </a:solidFill>
                <a:latin typeface="Arial" panose="020B0604020202020204" pitchFamily="34" charset="0"/>
              </a:rPr>
              <a:t>Continuar con la </a:t>
            </a:r>
            <a:r>
              <a:rPr lang="es-PE" altLang="en-US" sz="2400" b="1" dirty="0">
                <a:solidFill>
                  <a:srgbClr val="FF0000"/>
                </a:solidFill>
                <a:latin typeface="Arial" panose="020B0604020202020204" pitchFamily="34" charset="0"/>
              </a:rPr>
              <a:t>valoración económica </a:t>
            </a:r>
            <a:r>
              <a:rPr lang="es-PE" altLang="en-US" sz="2400" b="1" dirty="0">
                <a:solidFill>
                  <a:srgbClr val="002060"/>
                </a:solidFill>
                <a:latin typeface="Arial" panose="020B0604020202020204" pitchFamily="34" charset="0"/>
              </a:rPr>
              <a:t>de los recursos de la agrobiodiversidad, proyectándolos en el tiempo</a:t>
            </a:r>
          </a:p>
          <a:p>
            <a:pPr eaLnBrk="1" hangingPunct="1">
              <a:spcBef>
                <a:spcPct val="0"/>
              </a:spcBef>
              <a:buClrTx/>
              <a:buSzTx/>
              <a:buFontTx/>
              <a:buNone/>
            </a:pPr>
            <a:endParaRPr lang="es-PE" altLang="en-US" sz="2400" b="1" dirty="0">
              <a:solidFill>
                <a:srgbClr val="002060"/>
              </a:solidFill>
              <a:latin typeface="Arial" panose="020B0604020202020204" pitchFamily="34" charset="0"/>
            </a:endParaRPr>
          </a:p>
          <a:p>
            <a:pPr eaLnBrk="1" hangingPunct="1">
              <a:spcBef>
                <a:spcPct val="0"/>
              </a:spcBef>
              <a:buClrTx/>
              <a:buSzTx/>
              <a:buFontTx/>
              <a:buNone/>
            </a:pPr>
            <a:r>
              <a:rPr lang="es-PE" altLang="en-US" sz="2400" b="1" dirty="0">
                <a:solidFill>
                  <a:srgbClr val="002060"/>
                </a:solidFill>
                <a:latin typeface="Arial" panose="020B0604020202020204" pitchFamily="34" charset="0"/>
              </a:rPr>
              <a:t>Realizar el mapeo genético de las diversas especies de plantas para su respectiva protección del Estado</a:t>
            </a:r>
          </a:p>
        </p:txBody>
      </p:sp>
      <p:sp>
        <p:nvSpPr>
          <p:cNvPr id="2" name="CuadroTexto 1"/>
          <p:cNvSpPr txBox="1"/>
          <p:nvPr/>
        </p:nvSpPr>
        <p:spPr>
          <a:xfrm>
            <a:off x="739472" y="425309"/>
            <a:ext cx="10713956" cy="954107"/>
          </a:xfrm>
          <a:prstGeom prst="rect">
            <a:avLst/>
          </a:prstGeom>
          <a:noFill/>
        </p:spPr>
        <p:txBody>
          <a:bodyPr wrap="square" rtlCol="0">
            <a:spAutoFit/>
          </a:bodyPr>
          <a:lstStyle/>
          <a:p>
            <a:pPr algn="ctr"/>
            <a:r>
              <a:rPr lang="en-US" sz="2800" dirty="0" smtClean="0">
                <a:solidFill>
                  <a:schemeClr val="accent6">
                    <a:lumMod val="75000"/>
                  </a:schemeClr>
                </a:solidFill>
                <a:latin typeface="Arial Black" panose="020B0A04020102020204" pitchFamily="34" charset="0"/>
              </a:rPr>
              <a:t>Que </a:t>
            </a:r>
            <a:r>
              <a:rPr lang="es-PE" sz="2800" dirty="0" smtClean="0">
                <a:solidFill>
                  <a:schemeClr val="accent6">
                    <a:lumMod val="75000"/>
                  </a:schemeClr>
                </a:solidFill>
                <a:latin typeface="Arial Black" panose="020B0A04020102020204" pitchFamily="34" charset="0"/>
              </a:rPr>
              <a:t>necesitamos fortalecer en el proceso de implementación de la </a:t>
            </a:r>
            <a:r>
              <a:rPr lang="en-US" sz="2800" dirty="0" smtClean="0">
                <a:solidFill>
                  <a:schemeClr val="accent6">
                    <a:lumMod val="75000"/>
                  </a:schemeClr>
                </a:solidFill>
                <a:latin typeface="Arial Black" panose="020B0A04020102020204" pitchFamily="34" charset="0"/>
              </a:rPr>
              <a:t>moratoria</a:t>
            </a:r>
            <a:endParaRPr lang="en-US" sz="2800" dirty="0">
              <a:solidFill>
                <a:schemeClr val="accent6">
                  <a:lumMod val="75000"/>
                </a:schemeClr>
              </a:solidFill>
              <a:latin typeface="Arial Black" panose="020B0A04020102020204" pitchFamily="34" charset="0"/>
            </a:endParaRPr>
          </a:p>
        </p:txBody>
      </p:sp>
    </p:spTree>
    <p:extLst>
      <p:ext uri="{BB962C8B-B14F-4D97-AF65-F5344CB8AC3E}">
        <p14:creationId xmlns:p14="http://schemas.microsoft.com/office/powerpoint/2010/main" val="290991544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CuadroTexto"/>
          <p:cNvSpPr txBox="1">
            <a:spLocks noChangeArrowheads="1"/>
          </p:cNvSpPr>
          <p:nvPr/>
        </p:nvSpPr>
        <p:spPr bwMode="auto">
          <a:xfrm>
            <a:off x="739472" y="779229"/>
            <a:ext cx="11068216"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eaLnBrk="1" hangingPunct="1">
              <a:spcBef>
                <a:spcPct val="0"/>
              </a:spcBef>
              <a:buClrTx/>
              <a:buSzTx/>
              <a:buFontTx/>
              <a:buNone/>
            </a:pPr>
            <a:r>
              <a:rPr lang="es-PE" altLang="en-US" sz="2400" b="1" dirty="0">
                <a:solidFill>
                  <a:srgbClr val="002060"/>
                </a:solidFill>
                <a:latin typeface="Arial" panose="020B0604020202020204" pitchFamily="34" charset="0"/>
              </a:rPr>
              <a:t>Promover </a:t>
            </a:r>
            <a:r>
              <a:rPr lang="es-PE" altLang="en-US" sz="2400" b="1" dirty="0">
                <a:solidFill>
                  <a:srgbClr val="FF0000"/>
                </a:solidFill>
                <a:latin typeface="Arial" panose="020B0604020202020204" pitchFamily="34" charset="0"/>
              </a:rPr>
              <a:t>políticas de estimulo </a:t>
            </a:r>
            <a:r>
              <a:rPr lang="es-PE" altLang="en-US" sz="2400" b="1" dirty="0">
                <a:solidFill>
                  <a:srgbClr val="002060"/>
                </a:solidFill>
                <a:latin typeface="Arial" panose="020B0604020202020204" pitchFamily="34" charset="0"/>
              </a:rPr>
              <a:t>para que los pequeños productores sigan cumpliendo con la labor de </a:t>
            </a:r>
            <a:r>
              <a:rPr lang="es-PE" altLang="en-US" sz="2400" b="1" dirty="0">
                <a:solidFill>
                  <a:srgbClr val="FF0000"/>
                </a:solidFill>
                <a:latin typeface="Arial" panose="020B0604020202020204" pitchFamily="34" charset="0"/>
              </a:rPr>
              <a:t>conservación </a:t>
            </a:r>
            <a:r>
              <a:rPr lang="es-PE" altLang="en-US" sz="2400" b="1" dirty="0" smtClean="0">
                <a:solidFill>
                  <a:srgbClr val="FF0000"/>
                </a:solidFill>
                <a:latin typeface="Arial" panose="020B0604020202020204" pitchFamily="34" charset="0"/>
              </a:rPr>
              <a:t>in situ </a:t>
            </a:r>
            <a:r>
              <a:rPr lang="es-PE" altLang="en-US" sz="2400" b="1" dirty="0">
                <a:solidFill>
                  <a:srgbClr val="002060"/>
                </a:solidFill>
                <a:latin typeface="Arial" panose="020B0604020202020204" pitchFamily="34" charset="0"/>
              </a:rPr>
              <a:t>de los recursos de la agrobiodiversidad.</a:t>
            </a:r>
          </a:p>
          <a:p>
            <a:pPr eaLnBrk="1" hangingPunct="1">
              <a:spcBef>
                <a:spcPct val="0"/>
              </a:spcBef>
              <a:buClrTx/>
              <a:buSzTx/>
              <a:buFontTx/>
              <a:buNone/>
            </a:pPr>
            <a:endParaRPr lang="es-PE" altLang="en-US" sz="2400" b="1" dirty="0">
              <a:solidFill>
                <a:srgbClr val="002060"/>
              </a:solidFill>
              <a:latin typeface="Arial" panose="020B0604020202020204" pitchFamily="34" charset="0"/>
            </a:endParaRPr>
          </a:p>
          <a:p>
            <a:pPr eaLnBrk="1" hangingPunct="1">
              <a:spcBef>
                <a:spcPct val="0"/>
              </a:spcBef>
              <a:buClrTx/>
              <a:buSzTx/>
              <a:buFontTx/>
              <a:buNone/>
            </a:pPr>
            <a:r>
              <a:rPr lang="es-PE" altLang="en-US" sz="2400" b="1" dirty="0">
                <a:solidFill>
                  <a:srgbClr val="002060"/>
                </a:solidFill>
                <a:latin typeface="Arial" panose="020B0604020202020204" pitchFamily="34" charset="0"/>
              </a:rPr>
              <a:t>Se debe trabajar en establecer el </a:t>
            </a:r>
            <a:r>
              <a:rPr lang="es-PE" altLang="en-US" sz="2400" b="1" dirty="0">
                <a:solidFill>
                  <a:srgbClr val="FF0000"/>
                </a:solidFill>
                <a:latin typeface="Arial" panose="020B0604020202020204" pitchFamily="34" charset="0"/>
              </a:rPr>
              <a:t>pago por servicios ambientales </a:t>
            </a:r>
            <a:r>
              <a:rPr lang="es-PE" altLang="en-US" sz="2400" b="1" dirty="0">
                <a:solidFill>
                  <a:srgbClr val="002060"/>
                </a:solidFill>
                <a:latin typeface="Arial" panose="020B0604020202020204" pitchFamily="34" charset="0"/>
              </a:rPr>
              <a:t>a los agricultores conservacionistas de la agrobiodiversidad</a:t>
            </a:r>
          </a:p>
          <a:p>
            <a:pPr eaLnBrk="1" hangingPunct="1">
              <a:spcBef>
                <a:spcPct val="0"/>
              </a:spcBef>
              <a:buClrTx/>
              <a:buSzTx/>
              <a:buFontTx/>
              <a:buNone/>
            </a:pPr>
            <a:endParaRPr lang="es-PE" altLang="en-US" sz="2400" b="1" dirty="0">
              <a:solidFill>
                <a:srgbClr val="002060"/>
              </a:solidFill>
              <a:latin typeface="Arial" panose="020B0604020202020204" pitchFamily="34" charset="0"/>
            </a:endParaRPr>
          </a:p>
          <a:p>
            <a:pPr eaLnBrk="1" hangingPunct="1">
              <a:spcBef>
                <a:spcPct val="0"/>
              </a:spcBef>
              <a:buClrTx/>
              <a:buSzTx/>
              <a:buFontTx/>
              <a:buNone/>
            </a:pPr>
            <a:r>
              <a:rPr lang="es-PE" altLang="en-US" sz="2400" b="1" dirty="0">
                <a:solidFill>
                  <a:srgbClr val="002060"/>
                </a:solidFill>
                <a:latin typeface="Arial" panose="020B0604020202020204" pitchFamily="34" charset="0"/>
              </a:rPr>
              <a:t>Se deben declarar </a:t>
            </a:r>
            <a:r>
              <a:rPr lang="es-PE" altLang="en-US" sz="2400" b="1" dirty="0">
                <a:solidFill>
                  <a:srgbClr val="FF0000"/>
                </a:solidFill>
                <a:latin typeface="Arial" panose="020B0604020202020204" pitchFamily="34" charset="0"/>
              </a:rPr>
              <a:t>zonas de producción ecológica </a:t>
            </a:r>
            <a:r>
              <a:rPr lang="es-PE" altLang="en-US" sz="2400" b="1" dirty="0">
                <a:solidFill>
                  <a:srgbClr val="002060"/>
                </a:solidFill>
                <a:latin typeface="Arial" panose="020B0604020202020204" pitchFamily="34" charset="0"/>
              </a:rPr>
              <a:t>en el país donde se aproveche los recursos de la </a:t>
            </a:r>
            <a:r>
              <a:rPr lang="es-PE" altLang="en-US" sz="2400" b="1" dirty="0" err="1">
                <a:solidFill>
                  <a:srgbClr val="002060"/>
                </a:solidFill>
                <a:latin typeface="Arial" panose="020B0604020202020204" pitchFamily="34" charset="0"/>
              </a:rPr>
              <a:t>agrobiodiversidad</a:t>
            </a:r>
            <a:r>
              <a:rPr lang="es-PE" altLang="en-US" sz="2400" b="1" dirty="0">
                <a:solidFill>
                  <a:srgbClr val="002060"/>
                </a:solidFill>
                <a:latin typeface="Arial" panose="020B0604020202020204" pitchFamily="34" charset="0"/>
              </a:rPr>
              <a:t> </a:t>
            </a:r>
            <a:r>
              <a:rPr lang="es-PE" altLang="en-US" sz="2400" b="1" dirty="0" smtClean="0">
                <a:solidFill>
                  <a:srgbClr val="002060"/>
                </a:solidFill>
                <a:latin typeface="Arial" panose="020B0604020202020204" pitchFamily="34" charset="0"/>
              </a:rPr>
              <a:t>produciéndolos </a:t>
            </a:r>
            <a:r>
              <a:rPr lang="es-PE" altLang="en-US" sz="2400" b="1" dirty="0">
                <a:solidFill>
                  <a:srgbClr val="002060"/>
                </a:solidFill>
                <a:latin typeface="Arial" panose="020B0604020202020204" pitchFamily="34" charset="0"/>
              </a:rPr>
              <a:t>ecológicamente.</a:t>
            </a:r>
          </a:p>
          <a:p>
            <a:pPr eaLnBrk="1" hangingPunct="1">
              <a:spcBef>
                <a:spcPct val="0"/>
              </a:spcBef>
              <a:buClrTx/>
              <a:buSzTx/>
              <a:buFontTx/>
              <a:buNone/>
            </a:pPr>
            <a:endParaRPr lang="es-PE" altLang="en-US" sz="2400" b="1" dirty="0">
              <a:solidFill>
                <a:srgbClr val="002060"/>
              </a:solidFill>
              <a:latin typeface="Arial" panose="020B0604020202020204" pitchFamily="34" charset="0"/>
            </a:endParaRPr>
          </a:p>
          <a:p>
            <a:pPr eaLnBrk="1" hangingPunct="1">
              <a:spcBef>
                <a:spcPct val="0"/>
              </a:spcBef>
              <a:buClrTx/>
              <a:buSzTx/>
              <a:buFontTx/>
              <a:buNone/>
            </a:pPr>
            <a:r>
              <a:rPr lang="es-PE" altLang="en-US" sz="2400" b="1" dirty="0" smtClean="0">
                <a:solidFill>
                  <a:srgbClr val="002060"/>
                </a:solidFill>
                <a:latin typeface="Arial" panose="020B0604020202020204" pitchFamily="34" charset="0"/>
              </a:rPr>
              <a:t>Fortalecer </a:t>
            </a:r>
            <a:r>
              <a:rPr lang="es-PE" altLang="en-US" sz="2400" b="1" dirty="0">
                <a:solidFill>
                  <a:srgbClr val="002060"/>
                </a:solidFill>
                <a:latin typeface="Arial" panose="020B0604020202020204" pitchFamily="34" charset="0"/>
              </a:rPr>
              <a:t>la alianza </a:t>
            </a:r>
            <a:r>
              <a:rPr lang="es-PE" altLang="en-US" sz="2400" b="1" dirty="0">
                <a:solidFill>
                  <a:srgbClr val="FF0000"/>
                </a:solidFill>
                <a:latin typeface="Arial" panose="020B0604020202020204" pitchFamily="34" charset="0"/>
              </a:rPr>
              <a:t>cocinero campesino </a:t>
            </a:r>
            <a:r>
              <a:rPr lang="es-PE" altLang="en-US" sz="2400" b="1" dirty="0">
                <a:solidFill>
                  <a:srgbClr val="002060"/>
                </a:solidFill>
                <a:latin typeface="Arial" panose="020B0604020202020204" pitchFamily="34" charset="0"/>
              </a:rPr>
              <a:t>como una estrategia  para valoración económica de la agrobiodiversidad en toda la cadena de </a:t>
            </a:r>
            <a:r>
              <a:rPr lang="es-PE" altLang="en-US" sz="2400" b="1" dirty="0" smtClean="0">
                <a:solidFill>
                  <a:srgbClr val="002060"/>
                </a:solidFill>
                <a:latin typeface="Arial" panose="020B0604020202020204" pitchFamily="34" charset="0"/>
              </a:rPr>
              <a:t>valor</a:t>
            </a:r>
          </a:p>
          <a:p>
            <a:pPr eaLnBrk="1" hangingPunct="1">
              <a:spcBef>
                <a:spcPct val="0"/>
              </a:spcBef>
              <a:buClrTx/>
              <a:buSzTx/>
              <a:buFontTx/>
              <a:buNone/>
            </a:pPr>
            <a:endParaRPr lang="es-PE" altLang="en-US" sz="2400" b="1" dirty="0">
              <a:solidFill>
                <a:srgbClr val="002060"/>
              </a:solidFill>
              <a:latin typeface="Arial" panose="020B0604020202020204" pitchFamily="34" charset="0"/>
            </a:endParaRPr>
          </a:p>
          <a:p>
            <a:pPr eaLnBrk="1" hangingPunct="1">
              <a:spcBef>
                <a:spcPct val="0"/>
              </a:spcBef>
              <a:buClrTx/>
              <a:buSzTx/>
              <a:buFontTx/>
              <a:buNone/>
            </a:pPr>
            <a:r>
              <a:rPr lang="es-PE" altLang="en-US" sz="2400" b="1" dirty="0" smtClean="0">
                <a:solidFill>
                  <a:srgbClr val="002060"/>
                </a:solidFill>
                <a:latin typeface="Arial" panose="020B0604020202020204" pitchFamily="34" charset="0"/>
              </a:rPr>
              <a:t>Fortalecimiento de las capacidades institucionales y humanas en los temas de bioseguridad</a:t>
            </a:r>
            <a:endParaRPr lang="es-PE" altLang="en-US" sz="2400" b="1" dirty="0">
              <a:solidFill>
                <a:srgbClr val="002060"/>
              </a:solidFill>
              <a:latin typeface="Arial" panose="020B0604020202020204" pitchFamily="34" charset="0"/>
            </a:endParaRPr>
          </a:p>
        </p:txBody>
      </p:sp>
    </p:spTree>
    <p:extLst>
      <p:ext uri="{BB962C8B-B14F-4D97-AF65-F5344CB8AC3E}">
        <p14:creationId xmlns:p14="http://schemas.microsoft.com/office/powerpoint/2010/main" val="41007921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rotWithShape="1">
          <a:blip r:embed="rId2"/>
          <a:srcRect l="8809" t="11512" r="11547" b="9160"/>
          <a:stretch/>
        </p:blipFill>
        <p:spPr>
          <a:xfrm>
            <a:off x="881103" y="661519"/>
            <a:ext cx="10610595" cy="5614576"/>
          </a:xfrm>
          <a:prstGeom prst="rect">
            <a:avLst/>
          </a:prstGeom>
        </p:spPr>
      </p:pic>
      <p:pic>
        <p:nvPicPr>
          <p:cNvPr id="3" name="Imagen 2"/>
          <p:cNvPicPr>
            <a:picLocks noChangeAspect="1"/>
          </p:cNvPicPr>
          <p:nvPr/>
        </p:nvPicPr>
        <p:blipFill>
          <a:blip r:embed="rId3"/>
          <a:stretch>
            <a:fillRect/>
          </a:stretch>
        </p:blipFill>
        <p:spPr>
          <a:xfrm>
            <a:off x="8189130" y="336875"/>
            <a:ext cx="3575606" cy="1699813"/>
          </a:xfrm>
          <a:prstGeom prst="rect">
            <a:avLst/>
          </a:prstGeom>
        </p:spPr>
      </p:pic>
      <p:pic>
        <p:nvPicPr>
          <p:cNvPr id="4" name="Imagen 3"/>
          <p:cNvPicPr>
            <a:picLocks noChangeAspect="1"/>
          </p:cNvPicPr>
          <p:nvPr/>
        </p:nvPicPr>
        <p:blipFill>
          <a:blip r:embed="rId4"/>
          <a:stretch>
            <a:fillRect/>
          </a:stretch>
        </p:blipFill>
        <p:spPr>
          <a:xfrm rot="10800000" flipV="1">
            <a:off x="110043" y="5350007"/>
            <a:ext cx="4368136" cy="1415630"/>
          </a:xfrm>
          <a:prstGeom prst="rect">
            <a:avLst/>
          </a:prstGeom>
        </p:spPr>
      </p:pic>
    </p:spTree>
    <p:extLst>
      <p:ext uri="{BB962C8B-B14F-4D97-AF65-F5344CB8AC3E}">
        <p14:creationId xmlns:p14="http://schemas.microsoft.com/office/powerpoint/2010/main" val="405741167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3054001" y="3141664"/>
            <a:ext cx="6441186"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a:spcBef>
                <a:spcPct val="0"/>
              </a:spcBef>
              <a:buClrTx/>
              <a:buSzTx/>
              <a:buFontTx/>
              <a:buNone/>
            </a:pPr>
            <a:endParaRPr lang="es-ES_tradnl" altLang="en-US" sz="2400" i="1" dirty="0">
              <a:solidFill>
                <a:srgbClr val="66FF33"/>
              </a:solidFill>
              <a:latin typeface="Tahoma" panose="020B0604030504040204" pitchFamily="34" charset="0"/>
            </a:endParaRPr>
          </a:p>
          <a:p>
            <a:pPr algn="ctr">
              <a:spcBef>
                <a:spcPct val="0"/>
              </a:spcBef>
              <a:buClrTx/>
              <a:buSzTx/>
              <a:buFontTx/>
              <a:buNone/>
            </a:pPr>
            <a:r>
              <a:rPr lang="es-ES_tradnl" altLang="en-US" sz="2400" b="1" dirty="0">
                <a:solidFill>
                  <a:schemeClr val="tx2"/>
                </a:solidFill>
                <a:latin typeface="Tahoma" panose="020B0604030504040204" pitchFamily="34" charset="0"/>
              </a:rPr>
              <a:t>Red de Acción en Agricultura Alternativa</a:t>
            </a:r>
          </a:p>
          <a:p>
            <a:pPr algn="ctr">
              <a:spcBef>
                <a:spcPct val="0"/>
              </a:spcBef>
              <a:buClrTx/>
              <a:buSzTx/>
              <a:buFontTx/>
              <a:buNone/>
            </a:pPr>
            <a:r>
              <a:rPr lang="es-ES_tradnl" altLang="en-US" sz="2400" b="1" dirty="0">
                <a:solidFill>
                  <a:schemeClr val="tx2"/>
                </a:solidFill>
                <a:latin typeface="Tahoma" panose="020B0604030504040204" pitchFamily="34" charset="0"/>
              </a:rPr>
              <a:t>Jr. Julio </a:t>
            </a:r>
            <a:r>
              <a:rPr lang="es-ES_tradnl" altLang="en-US" sz="2400" b="1" dirty="0" err="1">
                <a:solidFill>
                  <a:schemeClr val="tx2"/>
                </a:solidFill>
                <a:latin typeface="Tahoma" panose="020B0604030504040204" pitchFamily="34" charset="0"/>
              </a:rPr>
              <a:t>Rodavero</a:t>
            </a:r>
            <a:r>
              <a:rPr lang="es-ES_tradnl" altLang="en-US" sz="2400" b="1" dirty="0">
                <a:solidFill>
                  <a:schemeClr val="tx2"/>
                </a:solidFill>
                <a:latin typeface="Tahoma" panose="020B0604030504040204" pitchFamily="34" charset="0"/>
              </a:rPr>
              <a:t> 682, Urb. Las Brisas</a:t>
            </a:r>
          </a:p>
          <a:p>
            <a:pPr algn="ctr">
              <a:spcBef>
                <a:spcPct val="0"/>
              </a:spcBef>
              <a:buClrTx/>
              <a:buSzTx/>
              <a:buFontTx/>
              <a:buNone/>
            </a:pPr>
            <a:r>
              <a:rPr lang="es-ES_tradnl" altLang="en-US" sz="2400" b="1" dirty="0" err="1">
                <a:solidFill>
                  <a:schemeClr val="tx2"/>
                </a:solidFill>
                <a:latin typeface="Tahoma" panose="020B0604030504040204" pitchFamily="34" charset="0"/>
              </a:rPr>
              <a:t>Alt</a:t>
            </a:r>
            <a:r>
              <a:rPr lang="es-ES_tradnl" altLang="en-US" sz="2400" b="1" dirty="0">
                <a:solidFill>
                  <a:schemeClr val="tx2"/>
                </a:solidFill>
                <a:latin typeface="Tahoma" panose="020B0604030504040204" pitchFamily="34" charset="0"/>
              </a:rPr>
              <a:t>. Cdra. 16 de la Av. Alborada - Lima 1</a:t>
            </a:r>
          </a:p>
          <a:p>
            <a:pPr algn="ctr">
              <a:spcBef>
                <a:spcPct val="0"/>
              </a:spcBef>
              <a:buClrTx/>
              <a:buSzTx/>
              <a:buFontTx/>
              <a:buNone/>
            </a:pPr>
            <a:r>
              <a:rPr lang="es-ES_tradnl" altLang="en-US" sz="2400" b="1" dirty="0" err="1">
                <a:solidFill>
                  <a:schemeClr val="tx2"/>
                </a:solidFill>
                <a:latin typeface="Tahoma" panose="020B0604030504040204" pitchFamily="34" charset="0"/>
              </a:rPr>
              <a:t>Telef</a:t>
            </a:r>
            <a:r>
              <a:rPr lang="es-ES_tradnl" altLang="en-US" sz="2400" b="1" dirty="0">
                <a:solidFill>
                  <a:schemeClr val="tx2"/>
                </a:solidFill>
                <a:latin typeface="Tahoma" panose="020B0604030504040204" pitchFamily="34" charset="0"/>
              </a:rPr>
              <a:t>: 999658944 </a:t>
            </a:r>
          </a:p>
          <a:p>
            <a:pPr algn="ctr">
              <a:spcBef>
                <a:spcPct val="0"/>
              </a:spcBef>
              <a:buClrTx/>
              <a:buSzTx/>
              <a:buFontTx/>
              <a:buNone/>
            </a:pPr>
            <a:r>
              <a:rPr lang="es-ES_tradnl" altLang="en-US" sz="2400" b="1" dirty="0">
                <a:solidFill>
                  <a:schemeClr val="tx2"/>
                </a:solidFill>
                <a:latin typeface="Tahoma" panose="020B0604030504040204" pitchFamily="34" charset="0"/>
              </a:rPr>
              <a:t>E-mail: </a:t>
            </a:r>
            <a:r>
              <a:rPr lang="es-ES_tradnl" altLang="en-US" sz="2400" b="1" dirty="0" err="1">
                <a:solidFill>
                  <a:schemeClr val="tx2"/>
                </a:solidFill>
                <a:latin typeface="Tahoma" panose="020B0604030504040204" pitchFamily="34" charset="0"/>
                <a:hlinkClick r:id="rId3"/>
              </a:rPr>
              <a:t>lgomero</a:t>
            </a:r>
            <a:r>
              <a:rPr lang="en-US" altLang="en-US" sz="2400" b="1" dirty="0">
                <a:solidFill>
                  <a:schemeClr val="tx2"/>
                </a:solidFill>
                <a:latin typeface="Tahoma" panose="020B0604030504040204" pitchFamily="34" charset="0"/>
                <a:hlinkClick r:id="rId3"/>
              </a:rPr>
              <a:t>@raaa.org.pe</a:t>
            </a:r>
            <a:endParaRPr lang="en-US" altLang="en-US" sz="2400" b="1" dirty="0">
              <a:solidFill>
                <a:schemeClr val="tx2"/>
              </a:solidFill>
              <a:latin typeface="Tahoma" panose="020B0604030504040204" pitchFamily="34" charset="0"/>
            </a:endParaRPr>
          </a:p>
          <a:p>
            <a:pPr algn="ctr">
              <a:spcBef>
                <a:spcPct val="0"/>
              </a:spcBef>
              <a:buClrTx/>
              <a:buSzTx/>
              <a:buFontTx/>
              <a:buNone/>
            </a:pPr>
            <a:r>
              <a:rPr lang="es-PE" altLang="en-US" sz="2400" b="1" i="1" dirty="0" smtClean="0">
                <a:solidFill>
                  <a:schemeClr val="tx2"/>
                </a:solidFill>
                <a:latin typeface="Tahoma" panose="020B0604030504040204" pitchFamily="34" charset="0"/>
              </a:rPr>
              <a:t>lgomero910</a:t>
            </a:r>
            <a:r>
              <a:rPr lang="en-US" altLang="en-US" sz="2400" b="1" i="1" dirty="0" smtClean="0">
                <a:solidFill>
                  <a:schemeClr val="tx2"/>
                </a:solidFill>
                <a:latin typeface="Tahoma" panose="020B0604030504040204" pitchFamily="34" charset="0"/>
              </a:rPr>
              <a:t>@hotmail.com</a:t>
            </a:r>
            <a:endParaRPr lang="es-ES_tradnl" altLang="en-US" sz="2400" i="1" dirty="0">
              <a:solidFill>
                <a:schemeClr val="tx2"/>
              </a:solidFill>
              <a:latin typeface="Tahoma" panose="020B0604030504040204" pitchFamily="34" charset="0"/>
            </a:endParaRPr>
          </a:p>
          <a:p>
            <a:pPr algn="ctr">
              <a:spcBef>
                <a:spcPct val="0"/>
              </a:spcBef>
              <a:buClrTx/>
              <a:buSzTx/>
              <a:buFontTx/>
              <a:buNone/>
            </a:pPr>
            <a:r>
              <a:rPr lang="es-ES_tradnl" altLang="en-US" sz="2400" b="1" dirty="0" err="1">
                <a:solidFill>
                  <a:schemeClr val="tx2"/>
                </a:solidFill>
                <a:latin typeface="Tahoma" panose="020B0604030504040204" pitchFamily="34" charset="0"/>
              </a:rPr>
              <a:t>Pag</a:t>
            </a:r>
            <a:r>
              <a:rPr lang="es-ES_tradnl" altLang="en-US" sz="2400" b="1" dirty="0">
                <a:solidFill>
                  <a:schemeClr val="tx2"/>
                </a:solidFill>
                <a:latin typeface="Tahoma" panose="020B0604030504040204" pitchFamily="34" charset="0"/>
              </a:rPr>
              <a:t>. Web: </a:t>
            </a:r>
            <a:r>
              <a:rPr lang="es-ES_tradnl" altLang="en-US" sz="2400" b="1" dirty="0" smtClean="0">
                <a:solidFill>
                  <a:schemeClr val="tx2"/>
                </a:solidFill>
                <a:latin typeface="Tahoma" panose="020B0604030504040204" pitchFamily="34" charset="0"/>
                <a:hlinkClick r:id="rId4"/>
              </a:rPr>
              <a:t>www.raaa.org.pe</a:t>
            </a:r>
            <a:endParaRPr lang="es-ES_tradnl" altLang="en-US" sz="2400" b="1" dirty="0">
              <a:solidFill>
                <a:schemeClr val="tx2"/>
              </a:solidFill>
              <a:latin typeface="Tahoma" panose="020B0604030504040204" pitchFamily="34" charset="0"/>
            </a:endParaRPr>
          </a:p>
        </p:txBody>
      </p:sp>
      <p:sp>
        <p:nvSpPr>
          <p:cNvPr id="61443" name="Text Box 4"/>
          <p:cNvSpPr txBox="1">
            <a:spLocks noChangeArrowheads="1"/>
          </p:cNvSpPr>
          <p:nvPr/>
        </p:nvSpPr>
        <p:spPr bwMode="auto">
          <a:xfrm>
            <a:off x="4079875" y="2667001"/>
            <a:ext cx="4248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spcBef>
                <a:spcPct val="0"/>
              </a:spcBef>
              <a:buClrTx/>
              <a:buSzTx/>
              <a:buFontTx/>
              <a:buNone/>
            </a:pPr>
            <a:r>
              <a:rPr lang="es-PE" altLang="en-US" sz="3600">
                <a:solidFill>
                  <a:srgbClr val="00B050"/>
                </a:solidFill>
                <a:latin typeface="Algerian" panose="04020705040A02060702" pitchFamily="82" charset="0"/>
              </a:rPr>
              <a:t>GRACIAS</a:t>
            </a:r>
            <a:endParaRPr lang="en-US" altLang="en-US" sz="3600">
              <a:solidFill>
                <a:srgbClr val="00B050"/>
              </a:solidFill>
              <a:latin typeface="Algerian" panose="04020705040A02060702" pitchFamily="82" charset="0"/>
            </a:endParaRPr>
          </a:p>
        </p:txBody>
      </p:sp>
      <p:pic>
        <p:nvPicPr>
          <p:cNvPr id="61444" name="Picture 5" descr="RAAA 200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95813" y="857250"/>
            <a:ext cx="165735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57548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Andes copia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3784" y="747577"/>
            <a:ext cx="5362060" cy="364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4" name="9 Imagen" descr="DSC00505.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63009" y="4291855"/>
            <a:ext cx="3269747" cy="245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Picture 3" descr="PerfilVertical"/>
          <p:cNvPicPr>
            <a:picLocks noChangeAspect="1" noChangeArrowheads="1"/>
          </p:cNvPicPr>
          <p:nvPr/>
        </p:nvPicPr>
        <p:blipFill>
          <a:blip r:embed="rId5" cstate="print">
            <a:extLst>
              <a:ext uri="{28A0092B-C50C-407E-A947-70E740481C1C}">
                <a14:useLocalDpi xmlns:a14="http://schemas.microsoft.com/office/drawing/2010/main" val="0"/>
              </a:ext>
            </a:extLst>
          </a:blip>
          <a:srcRect t="10753"/>
          <a:stretch>
            <a:fillRect/>
          </a:stretch>
        </p:blipFill>
        <p:spPr bwMode="auto">
          <a:xfrm>
            <a:off x="1111294" y="4102249"/>
            <a:ext cx="4110825" cy="2641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10 CuadroTexto"/>
          <p:cNvSpPr txBox="1">
            <a:spLocks noChangeArrowheads="1"/>
          </p:cNvSpPr>
          <p:nvPr/>
        </p:nvSpPr>
        <p:spPr bwMode="auto">
          <a:xfrm>
            <a:off x="5508366" y="5248410"/>
            <a:ext cx="2045374" cy="707886"/>
          </a:xfrm>
          <a:prstGeom prst="rect">
            <a:avLst/>
          </a:prstGeom>
          <a:noFill/>
          <a:ln w="9525">
            <a:noFill/>
            <a:miter lim="800000"/>
            <a:headEnd/>
            <a:tailEnd/>
          </a:ln>
        </p:spPr>
        <p:txBody>
          <a:bodyPr wrap="square">
            <a:spAutoFit/>
          </a:bodyPr>
          <a:lstStyle/>
          <a:p>
            <a:pPr>
              <a:defRPr/>
            </a:pPr>
            <a:r>
              <a:rPr lang="es-PE" sz="2000" b="1" dirty="0">
                <a:solidFill>
                  <a:schemeClr val="accent1">
                    <a:lumMod val="50000"/>
                  </a:schemeClr>
                </a:solidFill>
                <a:latin typeface="Tahoma" pitchFamily="34" charset="0"/>
                <a:cs typeface="Tahoma" pitchFamily="34" charset="0"/>
              </a:rPr>
              <a:t>Diversidad Vertical</a:t>
            </a:r>
          </a:p>
        </p:txBody>
      </p:sp>
      <p:sp>
        <p:nvSpPr>
          <p:cNvPr id="13317" name="11 CuadroTexto"/>
          <p:cNvSpPr txBox="1">
            <a:spLocks noChangeArrowheads="1"/>
          </p:cNvSpPr>
          <p:nvPr/>
        </p:nvSpPr>
        <p:spPr bwMode="auto">
          <a:xfrm>
            <a:off x="9550814" y="2455851"/>
            <a:ext cx="1620770" cy="707886"/>
          </a:xfrm>
          <a:prstGeom prst="rect">
            <a:avLst/>
          </a:prstGeom>
          <a:noFill/>
          <a:ln w="9525">
            <a:noFill/>
            <a:miter lim="800000"/>
            <a:headEnd/>
            <a:tailEnd/>
          </a:ln>
        </p:spPr>
        <p:txBody>
          <a:bodyPr wrap="square">
            <a:spAutoFit/>
          </a:bodyPr>
          <a:lstStyle/>
          <a:p>
            <a:pPr>
              <a:defRPr/>
            </a:pPr>
            <a:r>
              <a:rPr lang="es-PE" sz="2000" b="1" dirty="0">
                <a:solidFill>
                  <a:schemeClr val="accent1">
                    <a:lumMod val="50000"/>
                  </a:schemeClr>
                </a:solidFill>
                <a:latin typeface="Tahoma" pitchFamily="34" charset="0"/>
                <a:cs typeface="Tahoma" pitchFamily="34" charset="0"/>
              </a:rPr>
              <a:t>Diversidad </a:t>
            </a:r>
            <a:r>
              <a:rPr lang="es-PE" sz="2000" b="1" dirty="0" smtClean="0">
                <a:solidFill>
                  <a:schemeClr val="accent1">
                    <a:lumMod val="50000"/>
                  </a:schemeClr>
                </a:solidFill>
                <a:latin typeface="Tahoma" pitchFamily="34" charset="0"/>
                <a:cs typeface="Tahoma" pitchFamily="34" charset="0"/>
              </a:rPr>
              <a:t>horizontal</a:t>
            </a:r>
            <a:endParaRPr lang="es-PE" sz="2000" b="1" dirty="0">
              <a:solidFill>
                <a:schemeClr val="accent1">
                  <a:lumMod val="50000"/>
                </a:schemeClr>
              </a:solidFill>
              <a:latin typeface="Tahoma" pitchFamily="34" charset="0"/>
              <a:cs typeface="Tahoma" pitchFamily="34" charset="0"/>
            </a:endParaRPr>
          </a:p>
        </p:txBody>
      </p:sp>
      <p:sp>
        <p:nvSpPr>
          <p:cNvPr id="2" name="CuadroTexto 1"/>
          <p:cNvSpPr txBox="1"/>
          <p:nvPr/>
        </p:nvSpPr>
        <p:spPr>
          <a:xfrm>
            <a:off x="159025" y="993912"/>
            <a:ext cx="3630738" cy="1815882"/>
          </a:xfrm>
          <a:prstGeom prst="rect">
            <a:avLst/>
          </a:prstGeom>
          <a:noFill/>
        </p:spPr>
        <p:txBody>
          <a:bodyPr wrap="none" rtlCol="0">
            <a:spAutoFit/>
          </a:bodyPr>
          <a:lstStyle/>
          <a:p>
            <a:r>
              <a:rPr lang="es-PE" sz="2800" b="1" dirty="0" smtClean="0">
                <a:solidFill>
                  <a:srgbClr val="FF0000"/>
                </a:solidFill>
              </a:rPr>
              <a:t>Perú, país megadiverso</a:t>
            </a:r>
          </a:p>
          <a:p>
            <a:r>
              <a:rPr lang="es-PE" sz="2800" b="1" dirty="0" smtClean="0"/>
              <a:t>Diversidad Biológica</a:t>
            </a:r>
          </a:p>
          <a:p>
            <a:r>
              <a:rPr lang="es-PE" sz="2800" b="1" dirty="0" smtClean="0"/>
              <a:t>Diversidad Ecológica</a:t>
            </a:r>
          </a:p>
          <a:p>
            <a:r>
              <a:rPr lang="es-PE" sz="2800" b="1" dirty="0" smtClean="0"/>
              <a:t>Diversidad Cultural</a:t>
            </a:r>
            <a:endParaRPr lang="en-US" dirty="0"/>
          </a:p>
        </p:txBody>
      </p:sp>
    </p:spTree>
    <p:extLst>
      <p:ext uri="{BB962C8B-B14F-4D97-AF65-F5344CB8AC3E}">
        <p14:creationId xmlns:p14="http://schemas.microsoft.com/office/powerpoint/2010/main" val="3425373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extBox 1"/>
          <p:cNvSpPr txBox="1">
            <a:spLocks noChangeArrowheads="1"/>
          </p:cNvSpPr>
          <p:nvPr/>
        </p:nvSpPr>
        <p:spPr bwMode="auto">
          <a:xfrm>
            <a:off x="1415331" y="561188"/>
            <a:ext cx="9756252"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0BD0D9"/>
              </a:buClr>
              <a:buSzPct val="95000"/>
              <a:buFont typeface="Wingdings 2" panose="05020102010507070707" pitchFamily="18" charset="2"/>
              <a:buChar char=""/>
              <a:defRPr sz="2600">
                <a:solidFill>
                  <a:schemeClr val="tx1"/>
                </a:solidFill>
                <a:latin typeface="Constantia" panose="02030602050306030303" pitchFamily="18" charset="0"/>
              </a:defRPr>
            </a:lvl1pPr>
            <a:lvl2pPr marL="742950" indent="-285750">
              <a:spcBef>
                <a:spcPct val="20000"/>
              </a:spcBef>
              <a:buClr>
                <a:schemeClr val="accent1"/>
              </a:buClr>
              <a:buSzPct val="85000"/>
              <a:buFont typeface="Wingdings 2" panose="05020102010507070707" pitchFamily="18" charset="2"/>
              <a:buChar char=""/>
              <a:defRPr sz="2400">
                <a:solidFill>
                  <a:schemeClr val="tx1"/>
                </a:solidFill>
                <a:latin typeface="Constantia" panose="02030602050306030303" pitchFamily="18" charset="0"/>
              </a:defRPr>
            </a:lvl2pPr>
            <a:lvl3pPr marL="1143000" indent="-228600">
              <a:spcBef>
                <a:spcPct val="20000"/>
              </a:spcBef>
              <a:buClr>
                <a:schemeClr val="accent2"/>
              </a:buClr>
              <a:buSzPct val="70000"/>
              <a:buFont typeface="Wingdings 2" panose="05020102010507070707" pitchFamily="18" charset="2"/>
              <a:buChar char=""/>
              <a:defRPr sz="2100">
                <a:solidFill>
                  <a:schemeClr val="tx1"/>
                </a:solidFill>
                <a:latin typeface="Constantia" panose="02030602050306030303" pitchFamily="18" charset="0"/>
              </a:defRPr>
            </a:lvl3pPr>
            <a:lvl4pPr marL="1600200" indent="-228600">
              <a:spcBef>
                <a:spcPct val="20000"/>
              </a:spcBef>
              <a:buClr>
                <a:srgbClr val="0BD0D9"/>
              </a:buClr>
              <a:buSzPct val="65000"/>
              <a:buFont typeface="Wingdings 2" panose="05020102010507070707" pitchFamily="18" charset="2"/>
              <a:buChar char=""/>
              <a:defRPr sz="2000">
                <a:solidFill>
                  <a:schemeClr val="tx1"/>
                </a:solidFill>
                <a:latin typeface="Constantia" panose="02030602050306030303" pitchFamily="18" charset="0"/>
              </a:defRPr>
            </a:lvl4pPr>
            <a:lvl5pPr marL="2057400" indent="-228600">
              <a:spcBef>
                <a:spcPct val="20000"/>
              </a:spcBef>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5pPr>
            <a:lvl6pPr marL="25146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6pPr>
            <a:lvl7pPr marL="29718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7pPr>
            <a:lvl8pPr marL="34290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8pPr>
            <a:lvl9pPr marL="3886200" indent="-228600" eaLnBrk="0" fontAlgn="base" hangingPunct="0">
              <a:spcBef>
                <a:spcPct val="20000"/>
              </a:spcBef>
              <a:spcAft>
                <a:spcPct val="0"/>
              </a:spcAft>
              <a:buClr>
                <a:srgbClr val="10CF9B"/>
              </a:buClr>
              <a:buSzPct val="65000"/>
              <a:buFont typeface="Wingdings 2" panose="05020102010507070707" pitchFamily="18" charset="2"/>
              <a:buChar char=""/>
              <a:defRPr sz="2000">
                <a:solidFill>
                  <a:schemeClr val="tx1"/>
                </a:solidFill>
                <a:latin typeface="Constantia" panose="02030602050306030303" pitchFamily="18" charset="0"/>
              </a:defRPr>
            </a:lvl9pPr>
          </a:lstStyle>
          <a:p>
            <a:pPr algn="ctr" eaLnBrk="1" hangingPunct="1">
              <a:spcBef>
                <a:spcPct val="0"/>
              </a:spcBef>
              <a:buClrTx/>
              <a:buSzTx/>
              <a:buFontTx/>
              <a:buNone/>
            </a:pPr>
            <a:r>
              <a:rPr lang="es-PE" altLang="en-US" sz="3200" b="1" dirty="0" smtClean="0">
                <a:solidFill>
                  <a:srgbClr val="FF0000"/>
                </a:solidFill>
                <a:latin typeface="Arial" panose="020B0604020202020204" pitchFamily="34" charset="0"/>
              </a:rPr>
              <a:t>Ampliar la moratoria es para proteger, conservar y revalorar los recursos de la </a:t>
            </a:r>
            <a:r>
              <a:rPr lang="es-PE" altLang="en-US" sz="3200" b="1" dirty="0" err="1" smtClean="0">
                <a:solidFill>
                  <a:srgbClr val="FF0000"/>
                </a:solidFill>
                <a:latin typeface="Arial" panose="020B0604020202020204" pitchFamily="34" charset="0"/>
              </a:rPr>
              <a:t>agrobiodiversidad</a:t>
            </a:r>
            <a:endParaRPr lang="en-US" altLang="en-US" sz="3200" b="1" dirty="0">
              <a:solidFill>
                <a:srgbClr val="FF0000"/>
              </a:solidFill>
              <a:latin typeface="Arial" panose="020B0604020202020204" pitchFamily="34" charset="0"/>
            </a:endParaRPr>
          </a:p>
        </p:txBody>
      </p:sp>
      <p:pic>
        <p:nvPicPr>
          <p:cNvPr id="3" name="Picture 3" descr="chacr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5497" y="2073729"/>
            <a:ext cx="5567979" cy="4175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6" name="Picture 2" descr="agrobiodiversidad | SPDA Actualidad Ambient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916" y="2073729"/>
            <a:ext cx="3073432" cy="2055958"/>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Instituto de Desarrollo y Medio Ambiente | BUSCANDO SEGURIDAD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7008" y="2073728"/>
            <a:ext cx="2718334" cy="1808929"/>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Declaran Parque de la Papa del Cusco como nueva Zona de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0260" y="4298355"/>
            <a:ext cx="2933477" cy="2013384"/>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Variedad de Maiz | Variedad de maiz peruano. México es centr… | Flick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17007" y="4067394"/>
            <a:ext cx="2817291" cy="2112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2212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675299" y="2097892"/>
            <a:ext cx="1724015" cy="1313263"/>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dirty="0" smtClean="0"/>
              <a:t>Biodiversidad de alimentos silvestres</a:t>
            </a:r>
            <a:endParaRPr lang="es-PE" dirty="0"/>
          </a:p>
        </p:txBody>
      </p:sp>
      <p:sp>
        <p:nvSpPr>
          <p:cNvPr id="4" name="Rectángulo 3"/>
          <p:cNvSpPr/>
          <p:nvPr/>
        </p:nvSpPr>
        <p:spPr>
          <a:xfrm>
            <a:off x="644056" y="4508728"/>
            <a:ext cx="1820847" cy="957794"/>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dirty="0" smtClean="0"/>
              <a:t>Biodiversidad alimentaria cultivada</a:t>
            </a:r>
            <a:endParaRPr lang="es-PE" dirty="0"/>
          </a:p>
        </p:txBody>
      </p:sp>
      <p:sp>
        <p:nvSpPr>
          <p:cNvPr id="5" name="Rectángulo 4"/>
          <p:cNvSpPr/>
          <p:nvPr/>
        </p:nvSpPr>
        <p:spPr>
          <a:xfrm>
            <a:off x="3313047" y="2122404"/>
            <a:ext cx="1953368" cy="1338249"/>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dirty="0"/>
              <a:t>Consumo propio de biodiversidad alimentaria recogida y cultivada</a:t>
            </a:r>
            <a:endParaRPr lang="en-US" dirty="0"/>
          </a:p>
        </p:txBody>
      </p:sp>
      <p:sp>
        <p:nvSpPr>
          <p:cNvPr id="6" name="Rectángulo 5"/>
          <p:cNvSpPr/>
          <p:nvPr/>
        </p:nvSpPr>
        <p:spPr>
          <a:xfrm>
            <a:off x="3408460" y="4472947"/>
            <a:ext cx="1863255" cy="1029356"/>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dirty="0" smtClean="0"/>
              <a:t>Biodiversidad alimentaria comprada</a:t>
            </a:r>
            <a:endParaRPr lang="es-PE" dirty="0"/>
          </a:p>
        </p:txBody>
      </p:sp>
      <p:sp>
        <p:nvSpPr>
          <p:cNvPr id="7" name="Rectángulo 6"/>
          <p:cNvSpPr/>
          <p:nvPr/>
        </p:nvSpPr>
        <p:spPr>
          <a:xfrm>
            <a:off x="5897245" y="3450865"/>
            <a:ext cx="1705528"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dirty="0" smtClean="0"/>
              <a:t>Diversidad de la dieta</a:t>
            </a:r>
            <a:endParaRPr lang="es-PE" dirty="0"/>
          </a:p>
        </p:txBody>
      </p:sp>
      <p:sp>
        <p:nvSpPr>
          <p:cNvPr id="8" name="Rectángulo 7"/>
          <p:cNvSpPr/>
          <p:nvPr/>
        </p:nvSpPr>
        <p:spPr>
          <a:xfrm>
            <a:off x="8033289" y="3450865"/>
            <a:ext cx="1487071"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Seguridad nutricional</a:t>
            </a:r>
            <a:endParaRPr lang="en-US" dirty="0"/>
          </a:p>
        </p:txBody>
      </p:sp>
      <p:sp>
        <p:nvSpPr>
          <p:cNvPr id="9" name="Rectángulo 8"/>
          <p:cNvSpPr/>
          <p:nvPr/>
        </p:nvSpPr>
        <p:spPr>
          <a:xfrm>
            <a:off x="9950876" y="3450865"/>
            <a:ext cx="1607726" cy="9144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dirty="0" smtClean="0"/>
              <a:t>Vida saludable</a:t>
            </a:r>
            <a:endParaRPr lang="es-PE" dirty="0"/>
          </a:p>
        </p:txBody>
      </p:sp>
      <p:sp>
        <p:nvSpPr>
          <p:cNvPr id="11" name="Rectángulo 10"/>
          <p:cNvSpPr/>
          <p:nvPr/>
        </p:nvSpPr>
        <p:spPr>
          <a:xfrm>
            <a:off x="5502303" y="516653"/>
            <a:ext cx="6367668" cy="1384995"/>
          </a:xfrm>
          <a:prstGeom prst="rect">
            <a:avLst/>
          </a:prstGeom>
        </p:spPr>
        <p:txBody>
          <a:bodyPr wrap="square">
            <a:spAutoFit/>
          </a:bodyPr>
          <a:lstStyle/>
          <a:p>
            <a:pPr algn="ctr"/>
            <a:r>
              <a:rPr lang="es-ES" sz="2800" b="1" i="1" dirty="0" smtClean="0">
                <a:solidFill>
                  <a:srgbClr val="FF0000"/>
                </a:solidFill>
                <a:latin typeface="Arial" panose="020B0604020202020204" pitchFamily="34" charset="0"/>
                <a:cs typeface="Arial" panose="020B0604020202020204" pitchFamily="34" charset="0"/>
              </a:rPr>
              <a:t>….Se puede mejorar la capacidad inmunológica solo si nuestra dieta viene de la biodiversidad…</a:t>
            </a:r>
            <a:endParaRPr lang="en-US" sz="2800" b="1" i="1" dirty="0">
              <a:solidFill>
                <a:srgbClr val="FF0000"/>
              </a:solidFill>
              <a:latin typeface="Arial" panose="020B0604020202020204" pitchFamily="34" charset="0"/>
              <a:cs typeface="Arial" panose="020B0604020202020204" pitchFamily="34" charset="0"/>
            </a:endParaRPr>
          </a:p>
        </p:txBody>
      </p:sp>
      <p:cxnSp>
        <p:nvCxnSpPr>
          <p:cNvPr id="15" name="Conector recto 14"/>
          <p:cNvCxnSpPr/>
          <p:nvPr/>
        </p:nvCxnSpPr>
        <p:spPr>
          <a:xfrm>
            <a:off x="2410671" y="2508960"/>
            <a:ext cx="907676" cy="35457"/>
          </a:xfrm>
          <a:prstGeom prst="line">
            <a:avLst/>
          </a:prstGeom>
          <a:ln w="5715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Conector recto 16"/>
          <p:cNvCxnSpPr>
            <a:endCxn id="6" idx="1"/>
          </p:cNvCxnSpPr>
          <p:nvPr/>
        </p:nvCxnSpPr>
        <p:spPr>
          <a:xfrm>
            <a:off x="2437787" y="2496600"/>
            <a:ext cx="970673" cy="2491025"/>
          </a:xfrm>
          <a:prstGeom prst="line">
            <a:avLst/>
          </a:prstGeom>
          <a:ln w="5715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Conector recto 17"/>
          <p:cNvCxnSpPr>
            <a:stCxn id="4" idx="3"/>
            <a:endCxn id="6" idx="1"/>
          </p:cNvCxnSpPr>
          <p:nvPr/>
        </p:nvCxnSpPr>
        <p:spPr>
          <a:xfrm>
            <a:off x="2464903" y="4987625"/>
            <a:ext cx="943557" cy="0"/>
          </a:xfrm>
          <a:prstGeom prst="line">
            <a:avLst/>
          </a:prstGeom>
          <a:ln w="5715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Conector recto 18"/>
          <p:cNvCxnSpPr>
            <a:stCxn id="8" idx="3"/>
            <a:endCxn id="9" idx="1"/>
          </p:cNvCxnSpPr>
          <p:nvPr/>
        </p:nvCxnSpPr>
        <p:spPr>
          <a:xfrm>
            <a:off x="9520360" y="3908065"/>
            <a:ext cx="430516" cy="0"/>
          </a:xfrm>
          <a:prstGeom prst="line">
            <a:avLst/>
          </a:prstGeom>
          <a:ln w="5715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Conector recto 21"/>
          <p:cNvCxnSpPr>
            <a:stCxn id="7" idx="3"/>
            <a:endCxn id="8" idx="1"/>
          </p:cNvCxnSpPr>
          <p:nvPr/>
        </p:nvCxnSpPr>
        <p:spPr>
          <a:xfrm>
            <a:off x="7602773" y="3908065"/>
            <a:ext cx="430516" cy="0"/>
          </a:xfrm>
          <a:prstGeom prst="line">
            <a:avLst/>
          </a:prstGeom>
          <a:ln w="5715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Conector recto 36"/>
          <p:cNvCxnSpPr>
            <a:endCxn id="4" idx="3"/>
          </p:cNvCxnSpPr>
          <p:nvPr/>
        </p:nvCxnSpPr>
        <p:spPr>
          <a:xfrm flipH="1">
            <a:off x="2464903" y="2585339"/>
            <a:ext cx="825797" cy="2402286"/>
          </a:xfrm>
          <a:prstGeom prst="line">
            <a:avLst/>
          </a:prstGeom>
          <a:ln w="5715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Conector recto 43"/>
          <p:cNvCxnSpPr>
            <a:endCxn id="7" idx="1"/>
          </p:cNvCxnSpPr>
          <p:nvPr/>
        </p:nvCxnSpPr>
        <p:spPr>
          <a:xfrm>
            <a:off x="5266415" y="2657300"/>
            <a:ext cx="630830" cy="1250765"/>
          </a:xfrm>
          <a:prstGeom prst="line">
            <a:avLst/>
          </a:prstGeom>
          <a:ln w="57150" cmpd="sng">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Conector recto 45"/>
          <p:cNvCxnSpPr>
            <a:stCxn id="7" idx="1"/>
          </p:cNvCxnSpPr>
          <p:nvPr/>
        </p:nvCxnSpPr>
        <p:spPr>
          <a:xfrm flipH="1">
            <a:off x="5333184" y="3908065"/>
            <a:ext cx="564061" cy="1079560"/>
          </a:xfrm>
          <a:prstGeom prst="line">
            <a:avLst/>
          </a:prstGeom>
          <a:ln w="57150" cmpd="sng">
            <a:solidFill>
              <a:srgbClr val="FF0000"/>
            </a:solidFill>
          </a:ln>
        </p:spPr>
        <p:style>
          <a:lnRef idx="1">
            <a:schemeClr val="accent1"/>
          </a:lnRef>
          <a:fillRef idx="0">
            <a:schemeClr val="accent1"/>
          </a:fillRef>
          <a:effectRef idx="0">
            <a:schemeClr val="accent1"/>
          </a:effectRef>
          <a:fontRef idx="minor">
            <a:schemeClr val="tx1"/>
          </a:fontRef>
        </p:style>
      </p:cxnSp>
      <p:sp>
        <p:nvSpPr>
          <p:cNvPr id="50" name="Rectángulo 49"/>
          <p:cNvSpPr/>
          <p:nvPr/>
        </p:nvSpPr>
        <p:spPr>
          <a:xfrm>
            <a:off x="1884458" y="6214638"/>
            <a:ext cx="9985513" cy="646331"/>
          </a:xfrm>
          <a:prstGeom prst="rect">
            <a:avLst/>
          </a:prstGeom>
        </p:spPr>
        <p:txBody>
          <a:bodyPr wrap="square">
            <a:spAutoFit/>
          </a:bodyPr>
          <a:lstStyle/>
          <a:p>
            <a:r>
              <a:rPr lang="en-US" sz="1200" dirty="0" smtClean="0">
                <a:hlinkClick r:id="rId2"/>
              </a:rPr>
              <a:t>Fuente: https</a:t>
            </a:r>
            <a:r>
              <a:rPr lang="en-US" sz="1200" dirty="0">
                <a:hlinkClick r:id="rId2"/>
              </a:rPr>
              <a:t>://www.bioversityinternational.org/fileadmin/user_upload/online_library/Mainstreaming_Agrobiodiversity/Mainstreaming_Agrobiodiversity_Sustainable_Food_Systems_WEB.pdf</a:t>
            </a:r>
            <a:endParaRPr lang="en-US" sz="1200" dirty="0"/>
          </a:p>
        </p:txBody>
      </p:sp>
      <p:pic>
        <p:nvPicPr>
          <p:cNvPr id="2054" name="Picture 6" descr="Consecuencias de no llevar una vida sana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91585" y="4472947"/>
            <a:ext cx="2313829" cy="1628250"/>
          </a:xfrm>
          <a:prstGeom prst="rect">
            <a:avLst/>
          </a:prstGeom>
          <a:noFill/>
          <a:extLst>
            <a:ext uri="{909E8E84-426E-40DD-AFC4-6F175D3DCCD1}">
              <a14:hiddenFill xmlns:a14="http://schemas.microsoft.com/office/drawing/2010/main">
                <a:solidFill>
                  <a:srgbClr val="FFFFFF"/>
                </a:solidFill>
              </a14:hiddenFill>
            </a:ext>
          </a:extLst>
        </p:spPr>
      </p:pic>
      <p:sp>
        <p:nvSpPr>
          <p:cNvPr id="2" name="CuadroTexto 1"/>
          <p:cNvSpPr txBox="1"/>
          <p:nvPr/>
        </p:nvSpPr>
        <p:spPr>
          <a:xfrm>
            <a:off x="357806" y="319479"/>
            <a:ext cx="3864336" cy="1077218"/>
          </a:xfrm>
          <a:prstGeom prst="rect">
            <a:avLst/>
          </a:prstGeom>
          <a:noFill/>
        </p:spPr>
        <p:txBody>
          <a:bodyPr wrap="square" rtlCol="0">
            <a:spAutoFit/>
          </a:bodyPr>
          <a:lstStyle/>
          <a:p>
            <a:r>
              <a:rPr lang="es-PE" sz="3200" b="1" dirty="0" smtClean="0"/>
              <a:t>La biodiversidad y la seguridad alimentaria</a:t>
            </a:r>
            <a:endParaRPr lang="es-PE" sz="3200" b="1" dirty="0"/>
          </a:p>
        </p:txBody>
      </p:sp>
    </p:spTree>
    <p:extLst>
      <p:ext uri="{BB962C8B-B14F-4D97-AF65-F5344CB8AC3E}">
        <p14:creationId xmlns:p14="http://schemas.microsoft.com/office/powerpoint/2010/main" val="18308420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H:\FOTOS ING\FOTOS DEGUSTACIÒN\DSC0033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42706" y="944342"/>
            <a:ext cx="5271716" cy="395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C:\Users\Hector\Pictures\mistura2009\SDC1095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2875" y="1607750"/>
            <a:ext cx="1892659" cy="1419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descr="http://1.bp.blogspot.com/_c9eBNpNwRLc/SZhBrjqMH5I/AAAAAAAAL8E/ADI1SyORYKM/s400/pallar0.jpg"/>
          <p:cNvPicPr>
            <a:picLocks noChangeAspect="1" noChangeArrowheads="1"/>
          </p:cNvPicPr>
          <p:nvPr/>
        </p:nvPicPr>
        <p:blipFill>
          <a:blip r:embed="rId4">
            <a:extLst>
              <a:ext uri="{28A0092B-C50C-407E-A947-70E740481C1C}">
                <a14:useLocalDpi xmlns:a14="http://schemas.microsoft.com/office/drawing/2010/main" val="0"/>
              </a:ext>
            </a:extLst>
          </a:blip>
          <a:srcRect t="10033"/>
          <a:stretch>
            <a:fillRect/>
          </a:stretch>
        </p:blipFill>
        <p:spPr bwMode="auto">
          <a:xfrm>
            <a:off x="2055300" y="1637399"/>
            <a:ext cx="1853127" cy="1389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Manos con maíz"/>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3109" y="3027244"/>
            <a:ext cx="1892659" cy="16710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3.bp.blogspot.com/_62h_3ElfVDU/S8hTnfljRQI/AAAAAAAAG7o/Wd229dE-Uzs/s400/1.jpg"/>
          <p:cNvPicPr>
            <a:picLocks noChangeAspect="1" noChangeArrowheads="1"/>
          </p:cNvPicPr>
          <p:nvPr/>
        </p:nvPicPr>
        <p:blipFill>
          <a:blip r:embed="rId6">
            <a:extLst>
              <a:ext uri="{28A0092B-C50C-407E-A947-70E740481C1C}">
                <a14:useLocalDpi xmlns:a14="http://schemas.microsoft.com/office/drawing/2010/main" val="0"/>
              </a:ext>
            </a:extLst>
          </a:blip>
          <a:srcRect b="18918"/>
          <a:stretch>
            <a:fillRect/>
          </a:stretch>
        </p:blipFill>
        <p:spPr bwMode="auto">
          <a:xfrm>
            <a:off x="2055300" y="3027244"/>
            <a:ext cx="1820205" cy="1679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lecha derecha 1"/>
          <p:cNvSpPr/>
          <p:nvPr/>
        </p:nvSpPr>
        <p:spPr>
          <a:xfrm>
            <a:off x="4365266" y="2767054"/>
            <a:ext cx="1749287" cy="1001864"/>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CuadroTexto 6"/>
          <p:cNvSpPr txBox="1"/>
          <p:nvPr/>
        </p:nvSpPr>
        <p:spPr>
          <a:xfrm>
            <a:off x="534051" y="4807909"/>
            <a:ext cx="11161004" cy="523220"/>
          </a:xfrm>
          <a:prstGeom prst="rect">
            <a:avLst/>
          </a:prstGeom>
          <a:noFill/>
        </p:spPr>
        <p:txBody>
          <a:bodyPr wrap="none" rtlCol="0">
            <a:spAutoFit/>
          </a:bodyPr>
          <a:lstStyle/>
          <a:p>
            <a:r>
              <a:rPr lang="es-PE" sz="2800" b="1" dirty="0" smtClean="0">
                <a:solidFill>
                  <a:schemeClr val="accent6">
                    <a:lumMod val="75000"/>
                  </a:schemeClr>
                </a:solidFill>
              </a:rPr>
              <a:t>Agrobiodiversidad es una condición básica para el éxito de la gastronomía</a:t>
            </a:r>
            <a:endParaRPr lang="es-PE" sz="2800" b="1" dirty="0">
              <a:solidFill>
                <a:schemeClr val="accent6">
                  <a:lumMod val="75000"/>
                </a:schemeClr>
              </a:solidFill>
            </a:endParaRPr>
          </a:p>
        </p:txBody>
      </p:sp>
      <p:sp>
        <p:nvSpPr>
          <p:cNvPr id="8" name="CuadroTexto 7"/>
          <p:cNvSpPr txBox="1"/>
          <p:nvPr/>
        </p:nvSpPr>
        <p:spPr>
          <a:xfrm>
            <a:off x="1002736" y="359567"/>
            <a:ext cx="10223633" cy="584775"/>
          </a:xfrm>
          <a:prstGeom prst="rect">
            <a:avLst/>
          </a:prstGeom>
          <a:noFill/>
        </p:spPr>
        <p:txBody>
          <a:bodyPr wrap="none" rtlCol="0">
            <a:spAutoFit/>
          </a:bodyPr>
          <a:lstStyle/>
          <a:p>
            <a:r>
              <a:rPr lang="es-PE" sz="3200" b="1" dirty="0" smtClean="0"/>
              <a:t>Es necesario para f</a:t>
            </a:r>
            <a:r>
              <a:rPr lang="es-PE" sz="3200" b="1" dirty="0" smtClean="0"/>
              <a:t>ortalecer </a:t>
            </a:r>
            <a:r>
              <a:rPr lang="es-PE" sz="3200" b="1" dirty="0" smtClean="0"/>
              <a:t>la alianza cocinero- campesino</a:t>
            </a:r>
            <a:endParaRPr lang="es-PE" sz="3200" b="1" dirty="0"/>
          </a:p>
        </p:txBody>
      </p:sp>
      <p:sp>
        <p:nvSpPr>
          <p:cNvPr id="9" name="Rectángulo 8"/>
          <p:cNvSpPr/>
          <p:nvPr/>
        </p:nvSpPr>
        <p:spPr>
          <a:xfrm>
            <a:off x="763326" y="5620601"/>
            <a:ext cx="10296938" cy="830997"/>
          </a:xfrm>
          <a:prstGeom prst="rect">
            <a:avLst/>
          </a:prstGeom>
        </p:spPr>
        <p:txBody>
          <a:bodyPr wrap="square">
            <a:spAutoFit/>
          </a:bodyPr>
          <a:lstStyle/>
          <a:p>
            <a:r>
              <a:rPr lang="es-ES" sz="2400" b="1" dirty="0" smtClean="0">
                <a:solidFill>
                  <a:schemeClr val="accent5">
                    <a:lumMod val="75000"/>
                  </a:schemeClr>
                </a:solidFill>
                <a:latin typeface="Arial" panose="020B0604020202020204" pitchFamily="34" charset="0"/>
                <a:cs typeface="Arial" panose="020B0604020202020204" pitchFamily="34" charset="0"/>
              </a:rPr>
              <a:t>La gastronomía representa aproximadamente el </a:t>
            </a:r>
            <a:r>
              <a:rPr lang="es-ES" sz="2400" b="1" dirty="0">
                <a:solidFill>
                  <a:schemeClr val="accent5">
                    <a:lumMod val="75000"/>
                  </a:schemeClr>
                </a:solidFill>
                <a:latin typeface="Arial" panose="020B0604020202020204" pitchFamily="34" charset="0"/>
                <a:cs typeface="Arial" panose="020B0604020202020204" pitchFamily="34" charset="0"/>
              </a:rPr>
              <a:t>10% del </a:t>
            </a:r>
            <a:r>
              <a:rPr lang="es-ES" sz="2400" b="1" dirty="0" smtClean="0">
                <a:solidFill>
                  <a:schemeClr val="accent5">
                    <a:lumMod val="75000"/>
                  </a:schemeClr>
                </a:solidFill>
                <a:latin typeface="Arial" panose="020B0604020202020204" pitchFamily="34" charset="0"/>
                <a:cs typeface="Arial" panose="020B0604020202020204" pitchFamily="34" charset="0"/>
              </a:rPr>
              <a:t>PBI </a:t>
            </a:r>
            <a:r>
              <a:rPr lang="es-ES" sz="2400" b="1" dirty="0">
                <a:solidFill>
                  <a:schemeClr val="accent5">
                    <a:lumMod val="75000"/>
                  </a:schemeClr>
                </a:solidFill>
                <a:latin typeface="Arial" panose="020B0604020202020204" pitchFamily="34" charset="0"/>
                <a:cs typeface="Arial" panose="020B0604020202020204" pitchFamily="34" charset="0"/>
              </a:rPr>
              <a:t>del país, es decir, genera más de 45.000 millones de </a:t>
            </a:r>
            <a:r>
              <a:rPr lang="es-ES" sz="2400" b="1" dirty="0" smtClean="0">
                <a:solidFill>
                  <a:schemeClr val="accent5">
                    <a:lumMod val="75000"/>
                  </a:schemeClr>
                </a:solidFill>
                <a:latin typeface="Arial" panose="020B0604020202020204" pitchFamily="34" charset="0"/>
                <a:cs typeface="Arial" panose="020B0604020202020204" pitchFamily="34" charset="0"/>
              </a:rPr>
              <a:t>soles, </a:t>
            </a:r>
            <a:r>
              <a:rPr lang="es-ES" sz="2400" b="1" dirty="0">
                <a:solidFill>
                  <a:schemeClr val="accent5">
                    <a:lumMod val="75000"/>
                  </a:schemeClr>
                </a:solidFill>
                <a:latin typeface="Arial" panose="020B0604020202020204" pitchFamily="34" charset="0"/>
                <a:cs typeface="Arial" panose="020B0604020202020204" pitchFamily="34" charset="0"/>
              </a:rPr>
              <a:t>según </a:t>
            </a:r>
            <a:r>
              <a:rPr lang="es-ES" sz="2400" b="1" dirty="0" smtClean="0">
                <a:solidFill>
                  <a:schemeClr val="accent5">
                    <a:lumMod val="75000"/>
                  </a:schemeClr>
                </a:solidFill>
                <a:latin typeface="Arial" panose="020B0604020202020204" pitchFamily="34" charset="0"/>
                <a:cs typeface="Arial" panose="020B0604020202020204" pitchFamily="34" charset="0"/>
                <a:hlinkClick r:id="rId7"/>
              </a:rPr>
              <a:t>Apega</a:t>
            </a:r>
            <a:r>
              <a:rPr lang="es-ES" sz="2400" b="1" dirty="0" smtClean="0">
                <a:solidFill>
                  <a:schemeClr val="accent5">
                    <a:lumMod val="75000"/>
                  </a:schemeClr>
                </a:solidFill>
                <a:latin typeface="Arial" panose="020B0604020202020204" pitchFamily="34" charset="0"/>
                <a:cs typeface="Arial" panose="020B0604020202020204" pitchFamily="34" charset="0"/>
              </a:rPr>
              <a:t>.</a:t>
            </a:r>
            <a:endParaRPr lang="en-US" sz="2400" b="1" dirty="0">
              <a:solidFill>
                <a:schemeClr val="accent5">
                  <a:lumMod val="7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5164033"/>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9150" y="2285543"/>
            <a:ext cx="4573052" cy="3802543"/>
          </a:xfrm>
          <a:prstGeom prst="rect">
            <a:avLst/>
          </a:prstGeom>
        </p:spPr>
      </p:pic>
      <p:sp>
        <p:nvSpPr>
          <p:cNvPr id="3" name="Rectángulo 2"/>
          <p:cNvSpPr/>
          <p:nvPr/>
        </p:nvSpPr>
        <p:spPr>
          <a:xfrm>
            <a:off x="224586" y="6199052"/>
            <a:ext cx="6987247" cy="461665"/>
          </a:xfrm>
          <a:prstGeom prst="rect">
            <a:avLst/>
          </a:prstGeom>
        </p:spPr>
        <p:txBody>
          <a:bodyPr wrap="square">
            <a:spAutoFit/>
          </a:bodyPr>
          <a:lstStyle/>
          <a:p>
            <a:r>
              <a:rPr lang="es-PE" sz="1200" dirty="0" smtClean="0"/>
              <a:t>Fuente: https://www.grain.org/es/article/entries/4956-hambrientos-de-tierra-los-pueblos-indigenas-y-campesinos-alimentan-al-mundo-con-menos-de-un-cuarto-de-la-tierra-agricola-mundial</a:t>
            </a:r>
            <a:endParaRPr lang="es-PE" sz="1200" dirty="0"/>
          </a:p>
        </p:txBody>
      </p:sp>
      <p:pic>
        <p:nvPicPr>
          <p:cNvPr id="4" name="Picture 2" descr="Los cultivos transgénicos en el 2015 | Blog | El Comercio Perú"/>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15404" y="845065"/>
            <a:ext cx="4798086" cy="3510600"/>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La superficie mundial dedicada al cultivo de transgénicos creció ..."/>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0129" y="4389120"/>
            <a:ext cx="4108629" cy="2300832"/>
          </a:xfrm>
          <a:prstGeom prst="rect">
            <a:avLst/>
          </a:prstGeom>
          <a:noFill/>
          <a:extLst>
            <a:ext uri="{909E8E84-426E-40DD-AFC4-6F175D3DCCD1}">
              <a14:hiddenFill xmlns:a14="http://schemas.microsoft.com/office/drawing/2010/main">
                <a:solidFill>
                  <a:srgbClr val="FFFFFF"/>
                </a:solidFill>
              </a14:hiddenFill>
            </a:ext>
          </a:extLst>
        </p:spPr>
      </p:pic>
      <p:sp>
        <p:nvSpPr>
          <p:cNvPr id="5" name="CuadroTexto 4"/>
          <p:cNvSpPr txBox="1"/>
          <p:nvPr/>
        </p:nvSpPr>
        <p:spPr>
          <a:xfrm>
            <a:off x="224586" y="845065"/>
            <a:ext cx="6551875" cy="1384995"/>
          </a:xfrm>
          <a:prstGeom prst="rect">
            <a:avLst/>
          </a:prstGeom>
          <a:noFill/>
        </p:spPr>
        <p:txBody>
          <a:bodyPr wrap="square" rtlCol="0">
            <a:spAutoFit/>
          </a:bodyPr>
          <a:lstStyle/>
          <a:p>
            <a:r>
              <a:rPr lang="es-PE" sz="2800" b="1" dirty="0" smtClean="0">
                <a:solidFill>
                  <a:schemeClr val="accent5">
                    <a:lumMod val="75000"/>
                  </a:schemeClr>
                </a:solidFill>
              </a:rPr>
              <a:t>Los transgénicos una tecnología que homogeniza la alimentación global, la biodiversidad y los sistemas productivos …</a:t>
            </a:r>
            <a:endParaRPr lang="es-PE" sz="2800" b="1" dirty="0">
              <a:solidFill>
                <a:schemeClr val="accent5">
                  <a:lumMod val="75000"/>
                </a:schemeClr>
              </a:solidFill>
            </a:endParaRPr>
          </a:p>
        </p:txBody>
      </p:sp>
      <p:sp>
        <p:nvSpPr>
          <p:cNvPr id="6" name="CuadroTexto 5"/>
          <p:cNvSpPr txBox="1"/>
          <p:nvPr/>
        </p:nvSpPr>
        <p:spPr>
          <a:xfrm>
            <a:off x="224586" y="226835"/>
            <a:ext cx="9291326" cy="584775"/>
          </a:xfrm>
          <a:prstGeom prst="rect">
            <a:avLst/>
          </a:prstGeom>
          <a:noFill/>
        </p:spPr>
        <p:txBody>
          <a:bodyPr wrap="none" rtlCol="0">
            <a:spAutoFit/>
          </a:bodyPr>
          <a:lstStyle/>
          <a:p>
            <a:r>
              <a:rPr lang="en-US" sz="3200" b="1" dirty="0" smtClean="0">
                <a:solidFill>
                  <a:srgbClr val="FF0000"/>
                </a:solidFill>
                <a:latin typeface="Arial" panose="020B0604020202020204" pitchFamily="34" charset="0"/>
                <a:cs typeface="Arial" panose="020B0604020202020204" pitchFamily="34" charset="0"/>
              </a:rPr>
              <a:t>Los </a:t>
            </a:r>
            <a:r>
              <a:rPr lang="es-PE" sz="3200" b="1" dirty="0" smtClean="0">
                <a:solidFill>
                  <a:srgbClr val="FF0000"/>
                </a:solidFill>
                <a:latin typeface="Arial" panose="020B0604020202020204" pitchFamily="34" charset="0"/>
                <a:cs typeface="Arial" panose="020B0604020202020204" pitchFamily="34" charset="0"/>
              </a:rPr>
              <a:t>transgénicos</a:t>
            </a:r>
            <a:r>
              <a:rPr lang="en-US" sz="3200" b="1" dirty="0" smtClean="0">
                <a:solidFill>
                  <a:srgbClr val="FF0000"/>
                </a:solidFill>
                <a:latin typeface="Arial" panose="020B0604020202020204" pitchFamily="34" charset="0"/>
                <a:cs typeface="Arial" panose="020B0604020202020204" pitchFamily="34" charset="0"/>
              </a:rPr>
              <a:t> para el Per</a:t>
            </a:r>
            <a:r>
              <a:rPr lang="es-PE" sz="3200" b="1" dirty="0" smtClean="0">
                <a:solidFill>
                  <a:srgbClr val="FF0000"/>
                </a:solidFill>
                <a:latin typeface="Arial" panose="020B0604020202020204" pitchFamily="34" charset="0"/>
                <a:cs typeface="Arial" panose="020B0604020202020204" pitchFamily="34" charset="0"/>
              </a:rPr>
              <a:t>ú es una amenaza</a:t>
            </a:r>
            <a:endParaRPr lang="en-US" sz="32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69014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Alimentación transgénica: Top 10 de los países con cultivos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9436" y="1627815"/>
            <a:ext cx="4596798" cy="4607796"/>
          </a:xfrm>
          <a:prstGeom prst="rect">
            <a:avLst/>
          </a:prstGeom>
          <a:noFill/>
          <a:extLst>
            <a:ext uri="{909E8E84-426E-40DD-AFC4-6F175D3DCCD1}">
              <a14:hiddenFill xmlns:a14="http://schemas.microsoft.com/office/drawing/2010/main">
                <a:solidFill>
                  <a:srgbClr val="FFFFFF"/>
                </a:solidFill>
              </a14:hiddenFill>
            </a:ext>
          </a:extLst>
        </p:spPr>
      </p:pic>
      <p:pic>
        <p:nvPicPr>
          <p:cNvPr id="2" name="Imagen 1"/>
          <p:cNvPicPr>
            <a:picLocks noChangeAspect="1"/>
          </p:cNvPicPr>
          <p:nvPr/>
        </p:nvPicPr>
        <p:blipFill rotWithShape="1">
          <a:blip r:embed="rId3"/>
          <a:srcRect l="21444" t="28655" r="22619" b="2605"/>
          <a:stretch/>
        </p:blipFill>
        <p:spPr>
          <a:xfrm>
            <a:off x="273326" y="1857994"/>
            <a:ext cx="6544839" cy="4272689"/>
          </a:xfrm>
          <a:prstGeom prst="rect">
            <a:avLst/>
          </a:prstGeom>
        </p:spPr>
      </p:pic>
      <p:sp>
        <p:nvSpPr>
          <p:cNvPr id="3" name="CuadroTexto 2"/>
          <p:cNvSpPr txBox="1"/>
          <p:nvPr/>
        </p:nvSpPr>
        <p:spPr>
          <a:xfrm>
            <a:off x="585481" y="330808"/>
            <a:ext cx="11606519" cy="1077218"/>
          </a:xfrm>
          <a:prstGeom prst="rect">
            <a:avLst/>
          </a:prstGeom>
          <a:noFill/>
        </p:spPr>
        <p:txBody>
          <a:bodyPr wrap="square" rtlCol="0">
            <a:spAutoFit/>
          </a:bodyPr>
          <a:lstStyle/>
          <a:p>
            <a:r>
              <a:rPr lang="es-PE" sz="3200" b="1" dirty="0" smtClean="0">
                <a:solidFill>
                  <a:srgbClr val="002060"/>
                </a:solidFill>
              </a:rPr>
              <a:t>En </a:t>
            </a:r>
            <a:r>
              <a:rPr lang="en-US" sz="3200" b="1" dirty="0" smtClean="0">
                <a:solidFill>
                  <a:srgbClr val="002060"/>
                </a:solidFill>
              </a:rPr>
              <a:t>mas de 30 </a:t>
            </a:r>
            <a:r>
              <a:rPr lang="es-PE" sz="3200" b="1" dirty="0" smtClean="0">
                <a:solidFill>
                  <a:srgbClr val="002060"/>
                </a:solidFill>
              </a:rPr>
              <a:t>años de desarrollo de los OGM solo ha servido para garantizar el uso masivo del herbicida Glifosato…….</a:t>
            </a:r>
            <a:endParaRPr lang="en-US" sz="3200" b="1" dirty="0">
              <a:solidFill>
                <a:srgbClr val="002060"/>
              </a:solidFill>
            </a:endParaRPr>
          </a:p>
        </p:txBody>
      </p:sp>
    </p:spTree>
    <p:extLst>
      <p:ext uri="{BB962C8B-B14F-4D97-AF65-F5344CB8AC3E}">
        <p14:creationId xmlns:p14="http://schemas.microsoft.com/office/powerpoint/2010/main" val="3726176459"/>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440</TotalTime>
  <Words>744</Words>
  <Application>Microsoft Office PowerPoint</Application>
  <PresentationFormat>Panorámica</PresentationFormat>
  <Paragraphs>128</Paragraphs>
  <Slides>30</Slides>
  <Notes>4</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30</vt:i4>
      </vt:variant>
    </vt:vector>
  </HeadingPairs>
  <TitlesOfParts>
    <vt:vector size="38" baseType="lpstr">
      <vt:lpstr>Algerian</vt:lpstr>
      <vt:lpstr>Arial</vt:lpstr>
      <vt:lpstr>Arial Black</vt:lpstr>
      <vt:lpstr>Calibri</vt:lpstr>
      <vt:lpstr>Calibri Light</vt:lpstr>
      <vt:lpstr>Tahoma</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Análisis económico - Algodón </vt:lpstr>
      <vt:lpstr>Análisis económico - Maíz </vt:lpstr>
      <vt:lpstr>Piezas comunicacionales </vt:lpstr>
      <vt:lpstr>Conversatorios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Luis Abraham Gomero Osorio</dc:creator>
  <cp:lastModifiedBy>Luis Abraham Gomero Osorio</cp:lastModifiedBy>
  <cp:revision>15</cp:revision>
  <dcterms:created xsi:type="dcterms:W3CDTF">2021-03-15T20:07:22Z</dcterms:created>
  <dcterms:modified xsi:type="dcterms:W3CDTF">2021-03-16T13:48:59Z</dcterms:modified>
</cp:coreProperties>
</file>